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8190" autoAdjust="0"/>
  </p:normalViewPr>
  <p:slideViewPr>
    <p:cSldViewPr showGuides="1">
      <p:cViewPr varScale="1">
        <p:scale>
          <a:sx n="46" d="100"/>
          <a:sy n="46" d="100"/>
        </p:scale>
        <p:origin x="-366" y="-10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25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TW" sz="1200"/>
            </a:lvl1pPr>
          </a:lstStyle>
          <a:p>
            <a:fld id="{59088EAF-6ECA-4616-85EF-35AA19C641F3}" type="datetimeFigureOut">
              <a:rPr lang="en-US" altLang="zh-TW"/>
              <a:pPr/>
              <a:t>8/12/2015</a:t>
            </a:fld>
            <a:endParaRPr lang="zh-TW"/>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TW" sz="1200"/>
            </a:lvl1pPr>
          </a:lstStyle>
          <a:p>
            <a:endParaRPr lang="zh-TW"/>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TW" sz="1200"/>
            </a:lvl1pPr>
          </a:lstStyle>
          <a:p>
            <a:fld id="{D9F912AB-2776-42F2-A957-313FC7EFEDB9}" type="slidenum">
              <a:rPr lang="zh-TW"/>
              <a:pPr/>
              <a:t>‹#›</a:t>
            </a:fld>
            <a:endParaRPr lang="zh-TW"/>
          </a:p>
        </p:txBody>
      </p:sp>
    </p:spTree>
    <p:extLst>
      <p:ext uri="{BB962C8B-B14F-4D97-AF65-F5344CB8AC3E}">
        <p14:creationId xmlns=""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TW" sz="1200"/>
            </a:lvl1pPr>
          </a:lstStyle>
          <a:p>
            <a:endParaRPr lang="zh-TW"/>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TW" sz="1200"/>
            </a:lvl1pPr>
          </a:lstStyle>
          <a:p>
            <a:fld id="{3ABD2D7A-D230-4F91-BD59-0A39C2703BA8}" type="datetimeFigureOut">
              <a:rPr/>
              <a:pPr/>
              <a:t>2015/6/27</a:t>
            </a:fld>
            <a:endParaRPr lang="zh-TW"/>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TW" sz="1200"/>
            </a:lvl1pPr>
          </a:lstStyle>
          <a:p>
            <a:endParaRPr lang="zh-TW"/>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TW" sz="1200"/>
            </a:lvl1pPr>
          </a:lstStyle>
          <a:p>
            <a:fld id="{F93199CD-3E1B-4AE6-990F-76F925F5EA9F}" type="slidenum">
              <a:rPr/>
              <a:pPr/>
              <a:t>‹#›</a:t>
            </a:fld>
            <a:endParaRPr lang="zh-TW"/>
          </a:p>
        </p:txBody>
      </p:sp>
    </p:spTree>
    <p:extLst>
      <p:ext uri="{BB962C8B-B14F-4D97-AF65-F5344CB8AC3E}">
        <p14:creationId xmlns=""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lang="zh-TW" sz="1200" kern="1200">
        <a:solidFill>
          <a:schemeClr val="tx1"/>
        </a:solidFill>
        <a:latin typeface="+mn-lt"/>
        <a:ea typeface="+mn-ea"/>
        <a:cs typeface="+mn-cs"/>
      </a:defRPr>
    </a:lvl1pPr>
    <a:lvl2pPr marL="457200" algn="l" defTabSz="914400" rtl="0" eaLnBrk="1" latinLnBrk="0" hangingPunct="1">
      <a:defRPr lang="zh-TW" sz="1200" kern="1200">
        <a:solidFill>
          <a:schemeClr val="tx1"/>
        </a:solidFill>
        <a:latin typeface="+mn-lt"/>
        <a:ea typeface="+mn-ea"/>
        <a:cs typeface="+mn-cs"/>
      </a:defRPr>
    </a:lvl2pPr>
    <a:lvl3pPr marL="914400" algn="l" defTabSz="914400" rtl="0" eaLnBrk="1" latinLnBrk="0" hangingPunct="1">
      <a:defRPr lang="zh-TW" sz="1200" kern="1200">
        <a:solidFill>
          <a:schemeClr val="tx1"/>
        </a:solidFill>
        <a:latin typeface="+mn-lt"/>
        <a:ea typeface="+mn-ea"/>
        <a:cs typeface="+mn-cs"/>
      </a:defRPr>
    </a:lvl3pPr>
    <a:lvl4pPr marL="1371600" algn="l" defTabSz="914400" rtl="0" eaLnBrk="1" latinLnBrk="0" hangingPunct="1">
      <a:defRPr lang="zh-TW" sz="1200" kern="1200">
        <a:solidFill>
          <a:schemeClr val="tx1"/>
        </a:solidFill>
        <a:latin typeface="+mn-lt"/>
        <a:ea typeface="+mn-ea"/>
        <a:cs typeface="+mn-cs"/>
      </a:defRPr>
    </a:lvl4pPr>
    <a:lvl5pPr marL="1828800" algn="l" defTabSz="914400" rtl="0" eaLnBrk="1" latinLnBrk="0" hangingPunct="1">
      <a:defRPr lang="zh-TW" sz="1200" kern="1200">
        <a:solidFill>
          <a:schemeClr val="tx1"/>
        </a:solidFill>
        <a:latin typeface="+mn-lt"/>
        <a:ea typeface="+mn-ea"/>
        <a:cs typeface="+mn-cs"/>
      </a:defRPr>
    </a:lvl5pPr>
    <a:lvl6pPr marL="2286000" algn="l" defTabSz="914400" rtl="0" eaLnBrk="1" latinLnBrk="0" hangingPunct="1">
      <a:defRPr lang="zh-TW" sz="1200" kern="1200">
        <a:solidFill>
          <a:schemeClr val="tx1"/>
        </a:solidFill>
        <a:latin typeface="+mn-lt"/>
        <a:ea typeface="+mn-ea"/>
        <a:cs typeface="+mn-cs"/>
      </a:defRPr>
    </a:lvl6pPr>
    <a:lvl7pPr marL="2743200" algn="l" defTabSz="914400" rtl="0" eaLnBrk="1" latinLnBrk="0" hangingPunct="1">
      <a:defRPr lang="zh-TW" sz="1200" kern="1200">
        <a:solidFill>
          <a:schemeClr val="tx1"/>
        </a:solidFill>
        <a:latin typeface="+mn-lt"/>
        <a:ea typeface="+mn-ea"/>
        <a:cs typeface="+mn-cs"/>
      </a:defRPr>
    </a:lvl7pPr>
    <a:lvl8pPr marL="3200400" algn="l" defTabSz="914400" rtl="0" eaLnBrk="1" latinLnBrk="0" hangingPunct="1">
      <a:defRPr lang="zh-TW" sz="1200" kern="1200">
        <a:solidFill>
          <a:schemeClr val="tx1"/>
        </a:solidFill>
        <a:latin typeface="+mn-lt"/>
        <a:ea typeface="+mn-ea"/>
        <a:cs typeface="+mn-cs"/>
      </a:defRPr>
    </a:lvl8pPr>
    <a:lvl9pPr marL="3657600" algn="l" defTabSz="914400" rtl="0" eaLnBrk="1" latinLnBrk="0" hangingPunct="1">
      <a:defRPr lang="zh-TW"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F2A20-A259-4661-93C2-28134706665F}" type="slidenum">
              <a:rPr lang="zh-TW" altLang="en-US"/>
              <a:pPr/>
              <a:t>2</a:t>
            </a:fld>
            <a:endParaRPr lang="en-US" altLang="zh-TW"/>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B9902-E71E-4F10-8A9D-B3ACAE195033}" type="slidenum">
              <a:rPr lang="zh-TW" altLang="en-US"/>
              <a:pPr/>
              <a:t>12</a:t>
            </a:fld>
            <a:endParaRPr lang="en-US" altLang="zh-TW"/>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zh-TW"/>
              <a:t>(This slide reviews and summarizes material covered in the earlier slides.)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4F71D-C56C-4734-9C7E-F19AD49FBB28}" type="slidenum">
              <a:rPr lang="zh-TW" altLang="en-US"/>
              <a:pPr/>
              <a:t>13</a:t>
            </a:fld>
            <a:endParaRPr lang="en-US" altLang="zh-TW"/>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zh-TW" dirty="0"/>
              <a:t>(At this time, the group should stop and consider </a:t>
            </a:r>
            <a:r>
              <a:rPr lang="en-US" altLang="zh-TW" b="1" dirty="0"/>
              <a:t>Video Scenario #5</a:t>
            </a:r>
            <a:r>
              <a:rPr lang="en-US" altLang="zh-TW" dirty="0"/>
              <a:t>. This is available on video (on the CD at the end of the program), and also as a role play script in </a:t>
            </a:r>
            <a:r>
              <a:rPr lang="en-US" altLang="zh-TW" b="1" dirty="0"/>
              <a:t>Appendix G</a:t>
            </a:r>
            <a:r>
              <a:rPr lang="en-US" altLang="zh-TW" dirty="0"/>
              <a:t>.)</a:t>
            </a:r>
          </a:p>
          <a:p>
            <a:endParaRPr lang="en-US" altLang="zh-TW" dirty="0"/>
          </a:p>
          <a:p>
            <a:r>
              <a:rPr lang="en-US" altLang="zh-TW" dirty="0"/>
              <a:t>This practice session is focused on talking with the IMG about their personal story.  This can be done best through a role play. The video can be used in the large group to give the participants a sense of the IMG learner in the scenario. The group can then be broken down into smaller groups to role play a discussion between the teacher and the IMG about her past experiences. </a:t>
            </a:r>
          </a:p>
          <a:p>
            <a:endParaRPr lang="en-US" altLang="zh-TW" dirty="0"/>
          </a:p>
          <a:p>
            <a:r>
              <a:rPr lang="en-US" altLang="zh-TW" dirty="0"/>
              <a:t>Alternatively the entire group can engage in a discussion about the importance of understanding her background, and the kinds of methods that would be most useful.  If preferred, the role play script can be used for participants, or the facilitator may play the part of the IMG learner instead of using the video.  </a:t>
            </a:r>
            <a:r>
              <a:rPr lang="en-US" altLang="zh-TW" b="1" dirty="0"/>
              <a:t>Appendix C</a:t>
            </a:r>
            <a:r>
              <a:rPr lang="en-US" altLang="zh-TW" dirty="0"/>
              <a:t>, an interview structure for exploring previous learning and practice experience may be a helpful guide for participants.</a:t>
            </a:r>
          </a:p>
          <a:p>
            <a:endParaRPr lang="en-US" altLang="zh-TW" dirty="0"/>
          </a:p>
          <a:p>
            <a:r>
              <a:rPr lang="en-US" altLang="zh-TW" dirty="0"/>
              <a:t>(Full instructions for setting up this part of the workshop are found in </a:t>
            </a:r>
            <a:r>
              <a:rPr lang="en-US" altLang="zh-TW" b="1" dirty="0"/>
              <a:t>Appendix D</a:t>
            </a:r>
            <a:r>
              <a:rPr lang="en-US" altLang="zh-TW" dirty="0"/>
              <a:t>, the Workshop Outline.)</a:t>
            </a:r>
          </a:p>
          <a:p>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4621A2-554E-4A33-804C-0E6251C9FB77}" type="slidenum">
              <a:rPr lang="zh-TW" altLang="en-US"/>
              <a:pPr/>
              <a:t>14</a:t>
            </a:fld>
            <a:endParaRPr lang="en-US" altLang="zh-TW"/>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zh-TW"/>
              <a:t>As has been mentioned earlier, medical teachers have often been working in the Canadian health care system for long periods of time, and many have known no other system. Because of this, there are a number of common policies and procedures which are taken for granted by teachers but which are neither understood nor known by those who come from outside the system. It is important to step back and clarify to the IMG learner just what those things are.</a:t>
            </a:r>
          </a:p>
          <a:p>
            <a:endParaRPr lang="en-US" altLang="zh-TW"/>
          </a:p>
          <a:p>
            <a:r>
              <a:rPr lang="en-US" altLang="zh-TW"/>
              <a:t>Some examples include policies around reporting back after seeing a patient, either an inpatient or an outpatient. We may take it for granted that a learner will know exactly what is allowed before reporting back, and this is worth discussing from the outset.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C311-5039-4387-8A31-A83376233800}" type="slidenum">
              <a:rPr lang="zh-TW" altLang="en-US"/>
              <a:pPr/>
              <a:t>15</a:t>
            </a:fld>
            <a:endParaRPr lang="en-US" altLang="zh-TW"/>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zh-TW" dirty="0"/>
              <a:t>We often have ingrained assumptions about what our learners should do based on our own training and experiences, and we do not think to make this explicit to those who are coming from a completely different system.</a:t>
            </a:r>
          </a:p>
          <a:p>
            <a:endParaRPr lang="en-US" altLang="zh-TW" dirty="0"/>
          </a:p>
          <a:p>
            <a:r>
              <a:rPr lang="en-US" altLang="zh-TW" dirty="0"/>
              <a:t>(Ask the participants for examples of unwritten policies from their own teaching situation which might need to be made explicit to IMGs.  A group discussion about the implicit expectations we have of our learners can evolve from this slide.  </a:t>
            </a:r>
            <a:r>
              <a:rPr lang="en-US" altLang="zh-TW" b="1" dirty="0"/>
              <a:t>Appendix A</a:t>
            </a:r>
            <a:r>
              <a:rPr lang="en-US" altLang="zh-TW" dirty="0"/>
              <a:t> lists some common areas which can be reviewed with an IMG learner, and this may be a useful handout.)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130B5-8549-4E92-9758-2527C9332E1F}" type="slidenum">
              <a:rPr lang="zh-TW" altLang="en-US"/>
              <a:pPr/>
              <a:t>16</a:t>
            </a:fld>
            <a:endParaRPr lang="en-US" altLang="zh-TW"/>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zh-TW"/>
              <a:t>It is also important to be clear about the role of the teacher.</a:t>
            </a:r>
          </a:p>
          <a:p>
            <a:endParaRPr lang="en-US" altLang="zh-TW"/>
          </a:p>
          <a:p>
            <a:r>
              <a:rPr lang="en-US" altLang="zh-TW"/>
              <a:t>Written material and checklists can help to ensure that the necessary material is covered systematically and can be referred to later if necessary.</a:t>
            </a:r>
          </a:p>
          <a:p>
            <a:r>
              <a:rPr lang="en-US" altLang="zh-TW"/>
              <a:t>On-going informal discussions are important, but it is vital that there be regular meetings between the IMG and his or her direct supervisor to discuss expectations, set learning goals, and plan educational activities to meet these goals.  Documentation of these meetings will serve as a map for teaching and learning activities, and as a useful reference in the future. Such a systematic approach may be new to some IMGs and may require some explanation </a:t>
            </a:r>
          </a:p>
          <a:p>
            <a:endParaRPr lang="en-US" altLang="zh-TW"/>
          </a:p>
          <a:p>
            <a:r>
              <a:rPr lang="en-US" altLang="zh-TW"/>
              <a:t>This is all leading up to the development of a learning agreement or plan.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12E2F-892A-4847-97B7-17D83F2C225F}" type="slidenum">
              <a:rPr lang="zh-TW" altLang="en-US"/>
              <a:pPr/>
              <a:t>17</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zh-TW"/>
              <a:t>The next step is to use this information to adapt the educational experience of the IMG. The training program may have existing clinical placements which are well suited to meet these learning needs, or new ones may need to be identified. </a:t>
            </a:r>
          </a:p>
          <a:p>
            <a:endParaRPr lang="en-US" altLang="zh-TW"/>
          </a:p>
          <a:p>
            <a:r>
              <a:rPr lang="en-US" altLang="zh-TW"/>
              <a:t>It is wise to identify the need in advance rather than to discover that a problem has developed because the IMG is performing differently from other Canadian-trained learners. This might include highlighting areas which require additional supervision, e.g. clinical skill, clinical exposures which need to be augmented, or issues of time management.</a:t>
            </a:r>
          </a:p>
          <a:p>
            <a:endParaRPr lang="en-US" altLang="zh-TW"/>
          </a:p>
          <a:p>
            <a:r>
              <a:rPr lang="en-US" altLang="zh-TW"/>
              <a:t>It can be very helpful to identify resources which the IMG can use to prepare for an upcoming clinical placement. This includes independent readings, seminars and courses, and self-directed learning modules such as those offered by the College of Family Physicians of Canada. Some programs may also have access to clinical skills labs, standardized patients, and other learning resources.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B03AD-573E-4FB6-8766-A0099FAB737B}" type="slidenum">
              <a:rPr lang="zh-TW" altLang="en-US"/>
              <a:pPr/>
              <a:t>18</a:t>
            </a:fld>
            <a:endParaRPr lang="en-US" altLang="zh-TW"/>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zh-TW"/>
              <a:t>(A buzz group may be an appropriate strategy at this point in the workshop. Before going beyond the title on the slide, ask participants to turn to the person beside them, and discuss for 2-3 minutes what they think the components of a good learning plan would be.  At the end of the time, call the group to order, and ask them for their ideas. They will come up with ideas similar to what is on the slide, and probably some additional ideas. Then reveal the bullets on the slide, and discuss any that haven’t already been raised. Many programs will have a standard form which can be used to formalize this activity, but if not, there is a sample in </a:t>
            </a:r>
            <a:r>
              <a:rPr lang="en-US" altLang="zh-TW" b="1"/>
              <a:t>Appendix B</a:t>
            </a:r>
            <a:r>
              <a:rPr lang="en-US" altLang="zh-TW"/>
              <a:t> which can be used as an example for this session.)</a:t>
            </a:r>
          </a:p>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B03AD-573E-4FB6-8766-A0099FAB737B}" type="slidenum">
              <a:rPr lang="zh-TW" altLang="en-US"/>
              <a:pPr/>
              <a:t>19</a:t>
            </a:fld>
            <a:endParaRPr lang="en-US" altLang="zh-TW"/>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zh-TW"/>
              <a:t>(A buzz group may be an appropriate strategy at this point in the workshop. Before going beyond the title on the slide, ask participants to turn to the person beside them, and discuss for 2-3 minutes what they think the components of a good learning plan would be.  At the end of the time, call the group to order, and ask them for their ideas. They will come up with ideas similar to what is on the slide, and probably some additional ideas. Then reveal the bullets on the slide, and discuss any that haven’t already been raised. Many programs will have a standard form which can be used to formalize this activity, but if not, there is a sample in </a:t>
            </a:r>
            <a:r>
              <a:rPr lang="en-US" altLang="zh-TW" b="1"/>
              <a:t>Appendix B</a:t>
            </a:r>
            <a:r>
              <a:rPr lang="en-US" altLang="zh-TW"/>
              <a:t> which can be used as an example for this session.)</a:t>
            </a:r>
          </a:p>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CA364-31CB-49DE-AABE-9AE2B4909FB2}" type="slidenum">
              <a:rPr lang="zh-TW" altLang="en-US"/>
              <a:pPr/>
              <a:t>20</a:t>
            </a:fld>
            <a:endParaRPr lang="en-US" altLang="zh-TW"/>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88AAB-60FA-4CFC-915A-27D8AED4DB30}" type="slidenum">
              <a:rPr lang="zh-TW" altLang="en-US"/>
              <a:pPr/>
              <a:t>21</a:t>
            </a:fld>
            <a:endParaRPr lang="en-US" altLang="zh-TW"/>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zh-TW"/>
              <a:t>(This slide is the introduction to the practice session as outlined in </a:t>
            </a:r>
            <a:r>
              <a:rPr lang="en-US" altLang="zh-TW" b="1"/>
              <a:t>Appendix D</a:t>
            </a:r>
            <a:r>
              <a:rPr lang="en-US" altLang="zh-TW"/>
              <a:t>, the workshop outline. Materials needed include the scripts in </a:t>
            </a:r>
            <a:r>
              <a:rPr lang="en-US" altLang="zh-TW" b="1"/>
              <a:t>Appendix G</a:t>
            </a:r>
            <a:r>
              <a:rPr lang="en-US" altLang="zh-TW"/>
              <a:t>, which describe several IMG learners, and the outline of a learning plan, </a:t>
            </a:r>
            <a:r>
              <a:rPr lang="en-US" altLang="zh-TW" b="1"/>
              <a:t>Appendix B</a:t>
            </a:r>
            <a:r>
              <a:rPr lang="en-US" altLang="zh-TW"/>
              <a:t>. The purpose of the session will be for participants to have an opportunity to work through the development of a learning agreement with an IMG.)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4D421-B892-47A7-A8B4-E80BBFD59A0F}" type="slidenum">
              <a:rPr lang="zh-TW" altLang="en-US"/>
              <a:pPr/>
              <a:t>3</a:t>
            </a:fld>
            <a:endParaRPr lang="en-US" altLang="zh-TW"/>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ltLang="zh-TW" dirty="0"/>
              <a:t>It is always important to assess our learner’s needs, but it is particularly important to do so when working with an IMG.</a:t>
            </a:r>
          </a:p>
          <a:p>
            <a:endParaRPr lang="en-US" altLang="zh-TW" dirty="0"/>
          </a:p>
          <a:p>
            <a:r>
              <a:rPr lang="en-US" altLang="zh-TW" dirty="0"/>
              <a:t>IMGs come from such diverse educational and cultural backgrounds that the assumptions that teachers automatically make about their learners may not be applicable here. Of course, it is important to take an individual approach with each learner, but particularly so with IMGs.  IMG learners are so diverse that their needs are often quite unpredictable to teachers used to working in the Canadian setting.  By taking the time to assess learner needs initially, the teacher can provide efficient and focused teaching and avoid wasting time and energy through misinterpretations and false assumptions about the learner.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25E8C-DEE3-485B-A2BC-7387AB3FAA64}" type="slidenum">
              <a:rPr lang="zh-TW" altLang="en-US"/>
              <a:pPr/>
              <a:t>22</a:t>
            </a:fld>
            <a:endParaRPr lang="en-US" altLang="zh-TW"/>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zh-TW" dirty="0"/>
              <a:t>(This slide provides a brief overview of the approach outlined in this session. </a:t>
            </a:r>
            <a:r>
              <a:rPr lang="en-US" altLang="zh-TW"/>
              <a:t>The left hand column outlines the steps, while the right hand column briefly highlights some of the tools that can be used.)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22BAB-9A1C-4F5E-83E8-F8383F56CA32}" type="slidenum">
              <a:rPr lang="zh-TW" altLang="en-US"/>
              <a:pPr/>
              <a:t>4</a:t>
            </a:fld>
            <a:endParaRPr lang="en-US" altLang="zh-TW"/>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zh-TW"/>
              <a:t>It is vital to acknowledge the losses the IMG may have suffered in their personal journey, and it is therefore important to hear their story. There has often been much sacrifice, many losses (status, position, financial and material), and a history of menial jobs for IMGs who were previously physicians and are now junior trainees.</a:t>
            </a:r>
          </a:p>
          <a:p>
            <a:endParaRPr lang="en-US" altLang="zh-TW"/>
          </a:p>
          <a:p>
            <a:r>
              <a:rPr lang="en-US" altLang="zh-TW"/>
              <a:t>The IMG’s previous medical training may have been very different from the Canadian system and teachers cannot assume the homogeneity of North American medical training. It may be helpful to ask them to create a portfolio to showcase their previous accomplishments. Cultural differences also abound, which impact not only on the IMGs’ clinical care of patients and interaction with the health care team, but also their interactions with teachers.  (At this point, it may be helpful to elicit examples from the participants. The “empty bullets” are intended to elicit participants’ suggestions.)</a:t>
            </a:r>
          </a:p>
          <a:p>
            <a:endParaRPr lang="en-US" altLang="zh-TW"/>
          </a:p>
          <a:p>
            <a:r>
              <a:rPr lang="en-US" altLang="zh-TW"/>
              <a:t>The knowledge base of IMGs may be variable.  Some IMGs have an excellent knowledge base and clinical skills; others may have lost many of their skills through extended absence from clinical work; others may not have been given the opportunity to gain these skills in the first place.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192CB-1965-4037-9E65-E7F0097FF274}" type="slidenum">
              <a:rPr lang="zh-TW" altLang="en-US"/>
              <a:pPr/>
              <a:t>5</a:t>
            </a:fld>
            <a:endParaRPr lang="en-US" altLang="zh-TW"/>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zh-TW"/>
              <a:t>This is a quote from an IMG’s narrative, describing her feelings soon after her arrival in Canada. She found herself unable to work, and had difficulty finding information about how to begin the process to be able to get licensed as a physician.  Despite having worked for many years in her own country, and knowing that there was a serious shortage of physicians where she was living now, she was still experiencing these hardships.  (This quote is taken from Narrative 2, “The IMG Experience” in </a:t>
            </a:r>
            <a:r>
              <a:rPr lang="en-US" altLang="zh-TW" b="1"/>
              <a:t>Appendix H</a:t>
            </a:r>
            <a:r>
              <a:rPr lang="en-US" altLang="zh-TW"/>
              <a:t>.)</a:t>
            </a:r>
          </a:p>
          <a:p>
            <a:r>
              <a:rPr lang="en-US" altLang="zh-TW"/>
              <a:t>Life altering experience</a:t>
            </a:r>
          </a:p>
          <a:p>
            <a:r>
              <a:rPr lang="en-US" altLang="zh-TW"/>
              <a:t>Family and financing diffuculties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AD513-3DA8-4AD5-B7D9-1232C8C92E88}" type="slidenum">
              <a:rPr lang="zh-TW" altLang="en-US"/>
              <a:pPr/>
              <a:t>6</a:t>
            </a:fld>
            <a:endParaRPr lang="en-US" altLang="zh-TW"/>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zh-TW"/>
              <a:t>Areas which have been identified as strengths for some IMGs include their clinical experience and experience with diseases and conditions not often seen in this country. Many have developed finely honed clinical skills because they have not had as ready an access to diagnostic testing.</a:t>
            </a:r>
          </a:p>
          <a:p>
            <a:endParaRPr lang="en-US" altLang="zh-TW"/>
          </a:p>
          <a:p>
            <a:r>
              <a:rPr lang="en-US" altLang="zh-TW"/>
              <a:t>The diverse cultural make-up of the Canadian population means that physicians from a similar background are often a welcome addition to a community; their ability to provide care in a person’s native language, and an understanding of their culture, are often valued.  (Again, the “empty bullet” is intended to elicit participants’ ideas.)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6D963-307C-416F-A930-86F398438A1F}" type="slidenum">
              <a:rPr lang="zh-TW" altLang="en-US"/>
              <a:pPr/>
              <a:t>7</a:t>
            </a:fld>
            <a:endParaRPr lang="en-US" altLang="zh-TW"/>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zh-TW" dirty="0"/>
              <a:t>Language, discrimination, culture norm, sex-role</a:t>
            </a:r>
          </a:p>
          <a:p>
            <a:endParaRPr lang="en-US" altLang="zh-TW" dirty="0"/>
          </a:p>
          <a:p>
            <a:r>
              <a:rPr lang="en-US" altLang="zh-TW" dirty="0"/>
              <a:t>Some of the medical literature on IMGs has identified areas of more common need. However, it is important to recognize that there is great diversity among IMGs.</a:t>
            </a:r>
          </a:p>
          <a:p>
            <a:r>
              <a:rPr lang="en-US" altLang="zh-TW" dirty="0"/>
              <a:t>These identified areas are notably fraught with cultural issues, or in the case of evidence-based medicine, may not have been taught in the IMG’s medical school at the time of their original training.</a:t>
            </a:r>
          </a:p>
          <a:p>
            <a:endParaRPr lang="en-US" altLang="zh-TW" dirty="0"/>
          </a:p>
          <a:p>
            <a:r>
              <a:rPr lang="en-US" altLang="zh-TW" dirty="0"/>
              <a:t>Unfamiliarity with cultural acceptable ways of presenting and illness.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EDE03-595B-4C35-A606-D0BFA7912003}" type="slidenum">
              <a:rPr lang="zh-TW" altLang="en-US"/>
              <a:pPr/>
              <a:t>8</a:t>
            </a:fld>
            <a:endParaRPr lang="en-US" altLang="zh-TW"/>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zh-TW" dirty="0"/>
              <a:t>Investing time at the beginning of the relationship is well worth it. Later in this workshop, there will be more discussion on some of the tools that can be used to help the teacher understand the IMG’s story and personal journey.  Doing so is an invaluable way to understand and anticipate the learning needs of the IMG.</a:t>
            </a:r>
          </a:p>
          <a:p>
            <a:endParaRPr lang="en-US" altLang="zh-TW" dirty="0"/>
          </a:p>
          <a:p>
            <a:r>
              <a:rPr lang="en-US" altLang="zh-TW" dirty="0"/>
              <a:t>One of the difficulties with cultural differences is that we all make so many assumptions, without even being aware of them. The module “Educating for Cultural Awareness” deals with this extensively, but briefly, it is important for all teachers of IMGs to be aware of their own assumptions and to consider that some of the </a:t>
            </a:r>
            <a:r>
              <a:rPr lang="en-US" altLang="zh-TW" dirty="0" err="1"/>
              <a:t>behaviour</a:t>
            </a:r>
            <a:r>
              <a:rPr lang="en-US" altLang="zh-TW" dirty="0"/>
              <a:t> that they see in the IMG may be culturally determined. Open discussion will help to clarify what is happening.</a:t>
            </a:r>
          </a:p>
          <a:p>
            <a:endParaRPr lang="en-US" altLang="zh-TW" dirty="0"/>
          </a:p>
          <a:p>
            <a:r>
              <a:rPr lang="en-US" altLang="zh-TW" dirty="0"/>
              <a:t>Clarifying previous clinical experience and being systematic about assessing the knowledge and skill that the IMG brings to the clinical placement or educational program is necessary to provide the information needed to properly assess the learning needs of the IMG.</a:t>
            </a:r>
          </a:p>
          <a:p>
            <a:endParaRPr lang="en-US" altLang="zh-TW" dirty="0"/>
          </a:p>
          <a:p>
            <a:r>
              <a:rPr lang="zh-TW" altLang="en-US" sz="1300" dirty="0"/>
              <a:t>了解這些可能是很花時間 以下介紹一些可以在日常生活中運用來</a:t>
            </a:r>
            <a:r>
              <a:rPr lang="en-US" altLang="zh-TW" sz="1300" dirty="0"/>
              <a:t>ALN</a:t>
            </a:r>
            <a:r>
              <a:rPr lang="zh-TW" altLang="en-US" sz="1300" dirty="0"/>
              <a:t>的技巧</a:t>
            </a:r>
            <a:endParaRPr lang="en-US" altLang="zh-TW" sz="1300" dirty="0"/>
          </a:p>
          <a:p>
            <a:endParaRPr lang="en-US" altLang="zh-TW"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558A6-AE60-4CF0-A4DE-E4BBA8717419}" type="slidenum">
              <a:rPr lang="zh-TW" altLang="en-US"/>
              <a:pPr/>
              <a:t>9</a:t>
            </a:fld>
            <a:endParaRPr lang="en-US" altLang="zh-TW"/>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zh-TW"/>
              <a:t>It is well understood that the needs of a learner are dynamic and ever-changing, and that the most accurate assessments come from multiple samplings over a variety of dimensions at different times. Hence, it would be important to formally consider the learner’s needs at the start of a clinical placement and mid-way through. Also, routine checks are recommended, as clinical cases arise, to determine whether the learner has needs in particular knowledge domains. </a:t>
            </a:r>
          </a:p>
          <a:p>
            <a:endParaRPr lang="en-US" altLang="zh-TW"/>
          </a:p>
          <a:p>
            <a:r>
              <a:rPr lang="en-US" altLang="zh-TW"/>
              <a:t>It is also important to establish follow-up plans to revisit goals and the progress towards meeting them.</a:t>
            </a:r>
          </a:p>
          <a:p>
            <a:endParaRPr lang="en-US" altLang="zh-TW"/>
          </a:p>
          <a:p>
            <a:r>
              <a:rPr lang="en-US" altLang="zh-TW"/>
              <a:t>Teachers may raise concerns that this is very time consuming.  However, stepping back to thoughtfully assess the learning needs of the IMG can save time in the long run, much as thoroughly assessing a patient does before ordering tests and prescribing treatment.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70020-F92D-4434-BADE-8E88EE51A3A1}" type="slidenum">
              <a:rPr lang="zh-TW" altLang="en-US"/>
              <a:pPr/>
              <a:t>10</a:t>
            </a:fld>
            <a:endParaRPr lang="en-US" altLang="zh-TW"/>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zh-TW" sz="1100" dirty="0"/>
              <a:t>It is important for the IMG to feel safe enough to reveal his or her learning needs.  This is difficult enough in the Canadian training environment, but many IMGs have been through very difficult experiences just to get where they are, and their initial training may not have been one which allowed for the acknowledgement of weakness. Hence, teachers must go out of their way to make IMG learners feel safe enough to acknowledge their areas of need. (Ask the group how they might do this with their learners.)</a:t>
            </a:r>
          </a:p>
          <a:p>
            <a:endParaRPr lang="en-US" altLang="zh-TW" sz="1100" dirty="0"/>
          </a:p>
          <a:p>
            <a:r>
              <a:rPr lang="en-US" altLang="zh-TW" sz="1100" dirty="0"/>
              <a:t>Teachers can do this, in part, by role modeling self assessment and self-reflection, and the normalcy of recognizing personal learning needs.</a:t>
            </a:r>
          </a:p>
          <a:p>
            <a:endParaRPr lang="en-US" altLang="zh-TW" sz="1100" dirty="0"/>
          </a:p>
          <a:p>
            <a:r>
              <a:rPr lang="en-US" altLang="zh-TW" sz="1100" dirty="0"/>
              <a:t>One additional note about creating a safe learning environment:  It is important to be honest about the purpose and the outcomes of any assessment, so that the IMG understands what is at stake and what is not.  For example, the major goal of the teacher may be for the IMG to be an excellent clinician and pass the licensing exams – or it may be to see if the IMG is meeting the standards necessary to enter into the training program in the first place. This module is geared towards the teacher whose purpose is the first goal, though the IMG may not be fully trusting of that goal.</a:t>
            </a:r>
          </a:p>
          <a:p>
            <a:endParaRPr lang="en-US" altLang="zh-TW" sz="1100" dirty="0"/>
          </a:p>
          <a:p>
            <a:r>
              <a:rPr lang="en-US" altLang="zh-TW" sz="1100" dirty="0"/>
              <a:t>Portfolios are collections of materials which reflect a learner’s professional experience and education. They may be helpful in understanding the IMG’s potential areas of strength and learning needs. Narratives can also be useful. These are stories, written in the first person, that describe the experiences of IMGs.</a:t>
            </a:r>
          </a:p>
          <a:p>
            <a:endParaRPr lang="zh-TW" alt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065214" y="1828800"/>
            <a:ext cx="8229600" cy="2895600"/>
          </a:xfrm>
        </p:spPr>
        <p:txBody>
          <a:bodyPr anchor="b">
            <a:normAutofit/>
          </a:bodyPr>
          <a:lstStyle>
            <a:lvl1pPr latinLnBrk="0">
              <a:lnSpc>
                <a:spcPct val="80000"/>
              </a:lnSpc>
              <a:defRPr lang="zh-TW" sz="4800">
                <a:solidFill>
                  <a:schemeClr val="tx1"/>
                </a:solidFill>
              </a:defRPr>
            </a:lvl1pPr>
          </a:lstStyle>
          <a:p>
            <a:r>
              <a:rPr lang="zh-TW" altLang="en-US" smtClean="0"/>
              <a:t>按一下以編輯母片標題樣式</a:t>
            </a:r>
            <a:endParaRPr lang="zh-TW" dirty="0"/>
          </a:p>
        </p:txBody>
      </p:sp>
      <p:sp>
        <p:nvSpPr>
          <p:cNvPr id="3" name="副標題 2"/>
          <p:cNvSpPr>
            <a:spLocks noGrp="1"/>
          </p:cNvSpPr>
          <p:nvPr>
            <p:ph type="subTitle" idx="1"/>
          </p:nvPr>
        </p:nvSpPr>
        <p:spPr>
          <a:xfrm>
            <a:off x="1065213" y="4800600"/>
            <a:ext cx="8229600" cy="1219200"/>
          </a:xfrm>
        </p:spPr>
        <p:txBody>
          <a:bodyPr>
            <a:normAutofit/>
          </a:bodyPr>
          <a:lstStyle>
            <a:lvl1pPr marL="0" indent="0" algn="l" latinLnBrk="0">
              <a:spcBef>
                <a:spcPts val="0"/>
              </a:spcBef>
              <a:buNone/>
              <a:defRPr lang="zh-TW" sz="2000" cap="all" spc="200" baseline="0">
                <a:solidFill>
                  <a:schemeClr val="accent1"/>
                </a:solidFill>
              </a:defRPr>
            </a:lvl1pPr>
            <a:lvl2pPr marL="457200" indent="0" algn="ctr" latinLnBrk="0">
              <a:buNone/>
              <a:defRPr lang="zh-TW">
                <a:solidFill>
                  <a:schemeClr val="tx1">
                    <a:tint val="75000"/>
                  </a:schemeClr>
                </a:solidFill>
              </a:defRPr>
            </a:lvl2pPr>
            <a:lvl3pPr marL="914400" indent="0" algn="ctr" latinLnBrk="0">
              <a:buNone/>
              <a:defRPr lang="zh-TW">
                <a:solidFill>
                  <a:schemeClr val="tx1">
                    <a:tint val="75000"/>
                  </a:schemeClr>
                </a:solidFill>
              </a:defRPr>
            </a:lvl3pPr>
            <a:lvl4pPr marL="1371600" indent="0" algn="ctr" latinLnBrk="0">
              <a:buNone/>
              <a:defRPr lang="zh-TW">
                <a:solidFill>
                  <a:schemeClr val="tx1">
                    <a:tint val="75000"/>
                  </a:schemeClr>
                </a:solidFill>
              </a:defRPr>
            </a:lvl4pPr>
            <a:lvl5pPr marL="1828800" indent="0" algn="ctr" latinLnBrk="0">
              <a:buNone/>
              <a:defRPr lang="zh-TW">
                <a:solidFill>
                  <a:schemeClr val="tx1">
                    <a:tint val="75000"/>
                  </a:schemeClr>
                </a:solidFill>
              </a:defRPr>
            </a:lvl5pPr>
            <a:lvl6pPr marL="2286000" indent="0" algn="ctr" latinLnBrk="0">
              <a:buNone/>
              <a:defRPr lang="zh-TW">
                <a:solidFill>
                  <a:schemeClr val="tx1">
                    <a:tint val="75000"/>
                  </a:schemeClr>
                </a:solidFill>
              </a:defRPr>
            </a:lvl6pPr>
            <a:lvl7pPr marL="2743200" indent="0" algn="ctr" latinLnBrk="0">
              <a:buNone/>
              <a:defRPr lang="zh-TW">
                <a:solidFill>
                  <a:schemeClr val="tx1">
                    <a:tint val="75000"/>
                  </a:schemeClr>
                </a:solidFill>
              </a:defRPr>
            </a:lvl7pPr>
            <a:lvl8pPr marL="3200400" indent="0" algn="ctr" latinLnBrk="0">
              <a:buNone/>
              <a:defRPr lang="zh-TW">
                <a:solidFill>
                  <a:schemeClr val="tx1">
                    <a:tint val="75000"/>
                  </a:schemeClr>
                </a:solidFill>
              </a:defRPr>
            </a:lvl8pPr>
            <a:lvl9pPr marL="3657600" indent="0" algn="ctr" latinLnBrk="0">
              <a:buNone/>
              <a:defRPr lang="zh-TW">
                <a:solidFill>
                  <a:schemeClr val="tx1">
                    <a:tint val="75000"/>
                  </a:schemeClr>
                </a:solidFill>
              </a:defRPr>
            </a:lvl9pPr>
          </a:lstStyle>
          <a:p>
            <a:r>
              <a:rPr lang="zh-TW" altLang="en-US" smtClean="0"/>
              <a:t>按一下以編輯母片副標題樣式</a:t>
            </a:r>
            <a:endParaRPr lang="zh-TW" dirty="0"/>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9142412" y="381001"/>
            <a:ext cx="1524001" cy="5638800"/>
          </a:xfrm>
        </p:spPr>
        <p:txBody>
          <a:bodyPr vert="eaVert">
            <a:normAutofit/>
          </a:bodyPr>
          <a:lstStyle>
            <a:lvl1pPr>
              <a:defRPr sz="3200"/>
            </a:lvl1pPr>
          </a:lstStyle>
          <a:p>
            <a:r>
              <a:rPr lang="zh-TW" altLang="en-US" smtClean="0"/>
              <a:t>按一下以編輯母片標題樣式</a:t>
            </a:r>
            <a:endParaRPr lang="zh-TW" dirty="0"/>
          </a:p>
        </p:txBody>
      </p:sp>
      <p:sp>
        <p:nvSpPr>
          <p:cNvPr id="3" name="垂直文字版面配置區 2"/>
          <p:cNvSpPr>
            <a:spLocks noGrp="1"/>
          </p:cNvSpPr>
          <p:nvPr>
            <p:ph type="body" orient="vert" idx="1"/>
          </p:nvPr>
        </p:nvSpPr>
        <p:spPr>
          <a:xfrm>
            <a:off x="1522412" y="381001"/>
            <a:ext cx="7391399"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內容版面配置區 2"/>
          <p:cNvSpPr>
            <a:spLocks noGrp="1"/>
          </p:cNvSpPr>
          <p:nvPr>
            <p:ph idx="1"/>
          </p:nvPr>
        </p:nvSpPr>
        <p:spPr/>
        <p:txBody>
          <a:bodyPr/>
          <a:lstStyle>
            <a:lvl5pPr latinLnBrk="0">
              <a:defRPr lang="zh-TW"/>
            </a:lvl5pPr>
            <a:lvl6pPr latinLnBrk="0">
              <a:defRPr lang="zh-TW"/>
            </a:lvl6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dirty="0"/>
          </a:p>
        </p:txBody>
      </p:sp>
      <p:sp>
        <p:nvSpPr>
          <p:cNvPr id="5" name="頁尾版面配置區 4"/>
          <p:cNvSpPr>
            <a:spLocks noGrp="1"/>
          </p:cNvSpPr>
          <p:nvPr>
            <p:ph type="ftr" sz="quarter" idx="11"/>
          </p:nvPr>
        </p:nvSpPr>
        <p:spPr/>
        <p:txBody>
          <a:bodyPr/>
          <a:lstStyle/>
          <a:p>
            <a:endParaRPr lang="zh-TW" dirty="0"/>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dirty="0"/>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59614" y="2514600"/>
            <a:ext cx="8692399" cy="2819400"/>
          </a:xfrm>
        </p:spPr>
        <p:txBody>
          <a:bodyPr anchor="b">
            <a:normAutofit/>
          </a:bodyPr>
          <a:lstStyle>
            <a:lvl1pPr algn="l" latinLnBrk="0">
              <a:lnSpc>
                <a:spcPct val="80000"/>
              </a:lnSpc>
              <a:defRPr lang="zh-TW" sz="4800" b="0" cap="none" baseline="0"/>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065213" y="5410200"/>
            <a:ext cx="8687333" cy="609601"/>
          </a:xfrm>
        </p:spPr>
        <p:txBody>
          <a:bodyPr anchor="t">
            <a:normAutofit/>
          </a:bodyPr>
          <a:lstStyle>
            <a:lvl1pPr marL="0" indent="0" latinLnBrk="0">
              <a:spcBef>
                <a:spcPts val="0"/>
              </a:spcBef>
              <a:buNone/>
              <a:defRPr lang="zh-TW" sz="2000" cap="all" spc="200" baseline="0">
                <a:solidFill>
                  <a:schemeClr val="accent1"/>
                </a:solidFill>
              </a:defRPr>
            </a:lvl1pPr>
            <a:lvl2pPr marL="457200" indent="0" latinLnBrk="0">
              <a:buNone/>
              <a:defRPr lang="zh-TW" sz="1800">
                <a:solidFill>
                  <a:schemeClr val="tx1">
                    <a:tint val="75000"/>
                  </a:schemeClr>
                </a:solidFill>
              </a:defRPr>
            </a:lvl2pPr>
            <a:lvl3pPr marL="914400" indent="0" latinLnBrk="0">
              <a:buNone/>
              <a:defRPr lang="zh-TW" sz="1600">
                <a:solidFill>
                  <a:schemeClr val="tx1">
                    <a:tint val="75000"/>
                  </a:schemeClr>
                </a:solidFill>
              </a:defRPr>
            </a:lvl3pPr>
            <a:lvl4pPr marL="1371600" indent="0" latinLnBrk="0">
              <a:buNone/>
              <a:defRPr lang="zh-TW" sz="1400">
                <a:solidFill>
                  <a:schemeClr val="tx1">
                    <a:tint val="75000"/>
                  </a:schemeClr>
                </a:solidFill>
              </a:defRPr>
            </a:lvl4pPr>
            <a:lvl5pPr marL="1828800" indent="0" latinLnBrk="0">
              <a:buNone/>
              <a:defRPr lang="zh-TW" sz="1400">
                <a:solidFill>
                  <a:schemeClr val="tx1">
                    <a:tint val="75000"/>
                  </a:schemeClr>
                </a:solidFill>
              </a:defRPr>
            </a:lvl5pPr>
            <a:lvl6pPr marL="2286000" indent="0" latinLnBrk="0">
              <a:buNone/>
              <a:defRPr lang="zh-TW" sz="1400">
                <a:solidFill>
                  <a:schemeClr val="tx1">
                    <a:tint val="75000"/>
                  </a:schemeClr>
                </a:solidFill>
              </a:defRPr>
            </a:lvl6pPr>
            <a:lvl7pPr marL="2743200" indent="0" latinLnBrk="0">
              <a:buNone/>
              <a:defRPr lang="zh-TW" sz="1400">
                <a:solidFill>
                  <a:schemeClr val="tx1">
                    <a:tint val="75000"/>
                  </a:schemeClr>
                </a:solidFill>
              </a:defRPr>
            </a:lvl7pPr>
            <a:lvl8pPr marL="3200400" indent="0" latinLnBrk="0">
              <a:buNone/>
              <a:defRPr lang="zh-TW" sz="1400">
                <a:solidFill>
                  <a:schemeClr val="tx1">
                    <a:tint val="75000"/>
                  </a:schemeClr>
                </a:solidFill>
              </a:defRPr>
            </a:lvl8pPr>
            <a:lvl9pPr marL="3657600" indent="0" latinLnBrk="0">
              <a:buNone/>
              <a:defRPr lang="zh-TW"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3F41C87-7AD9-4845-A077-840E4A0F3F06}" type="datetimeFigureOut">
              <a:rPr/>
              <a:pPr/>
              <a:t>2015/6/27</a:t>
            </a:fld>
            <a:endParaRPr lang="zh-TW"/>
          </a:p>
        </p:txBody>
      </p:sp>
      <p:sp>
        <p:nvSpPr>
          <p:cNvPr id="5" name="頁尾版面配置區 4"/>
          <p:cNvSpPr>
            <a:spLocks noGrp="1"/>
          </p:cNvSpPr>
          <p:nvPr>
            <p:ph type="ftr" sz="quarter" idx="11"/>
          </p:nvPr>
        </p:nvSpPr>
        <p:spPr/>
        <p:txBody>
          <a:bodyPr/>
          <a:lstStyle/>
          <a:p>
            <a:endParaRPr lang="zh-TW" dirty="0"/>
          </a:p>
        </p:txBody>
      </p:sp>
      <p:sp>
        <p:nvSpPr>
          <p:cNvPr id="6" name="投影片編號版面配置區 5"/>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522412" y="381000"/>
            <a:ext cx="9144002" cy="1371600"/>
          </a:xfrm>
        </p:spPr>
        <p:txBody>
          <a:bodyPr/>
          <a:lstStyle/>
          <a:p>
            <a:r>
              <a:rPr lang="zh-TW" altLang="en-US" smtClean="0"/>
              <a:t>按一下以編輯母片標題樣式</a:t>
            </a:r>
            <a:endParaRPr lang="zh-TW" dirty="0"/>
          </a:p>
        </p:txBody>
      </p:sp>
      <p:sp>
        <p:nvSpPr>
          <p:cNvPr id="3" name="內容版面配置區 2"/>
          <p:cNvSpPr>
            <a:spLocks noGrp="1"/>
          </p:cNvSpPr>
          <p:nvPr>
            <p:ph sz="half" idx="1"/>
          </p:nvPr>
        </p:nvSpPr>
        <p:spPr>
          <a:xfrm>
            <a:off x="1504781" y="1905001"/>
            <a:ext cx="4419599"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內容版面配置區 3"/>
          <p:cNvSpPr>
            <a:spLocks noGrp="1"/>
          </p:cNvSpPr>
          <p:nvPr>
            <p:ph sz="half" idx="2"/>
          </p:nvPr>
        </p:nvSpPr>
        <p:spPr>
          <a:xfrm>
            <a:off x="6229183" y="1905001"/>
            <a:ext cx="4419600" cy="41148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a:p>
        </p:txBody>
      </p:sp>
      <p:sp>
        <p:nvSpPr>
          <p:cNvPr id="6" name="頁尾版面配置區 5"/>
          <p:cNvSpPr>
            <a:spLocks noGrp="1"/>
          </p:cNvSpPr>
          <p:nvPr>
            <p:ph type="ftr" sz="quarter" idx="11"/>
          </p:nvPr>
        </p:nvSpPr>
        <p:spPr/>
        <p:txBody>
          <a:bodyPr/>
          <a:lstStyle/>
          <a:p>
            <a:endParaRPr lang="zh-TW" dirty="0"/>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22412" y="381000"/>
            <a:ext cx="9144002" cy="1371600"/>
          </a:xfrm>
        </p:spPr>
        <p:txBody>
          <a:bodyPr/>
          <a:lstStyle>
            <a:lvl1pPr latinLnBrk="0">
              <a:defRPr lang="zh-TW"/>
            </a:lvl1pPr>
          </a:lstStyle>
          <a:p>
            <a:r>
              <a:rPr lang="zh-TW" altLang="en-US" smtClean="0"/>
              <a:t>按一下以編輯母片標題樣式</a:t>
            </a:r>
            <a:endParaRPr lang="zh-TW" dirty="0"/>
          </a:p>
        </p:txBody>
      </p:sp>
      <p:sp>
        <p:nvSpPr>
          <p:cNvPr id="3" name="文字版面配置區 2"/>
          <p:cNvSpPr>
            <a:spLocks noGrp="1"/>
          </p:cNvSpPr>
          <p:nvPr>
            <p:ph type="body" idx="1"/>
          </p:nvPr>
        </p:nvSpPr>
        <p:spPr>
          <a:xfrm>
            <a:off x="1522411" y="1905000"/>
            <a:ext cx="4416552"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522411" y="2743201"/>
            <a:ext cx="4416552"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5" name="文字版面配置區 4"/>
          <p:cNvSpPr>
            <a:spLocks noGrp="1"/>
          </p:cNvSpPr>
          <p:nvPr>
            <p:ph type="body" sz="quarter" idx="3"/>
          </p:nvPr>
        </p:nvSpPr>
        <p:spPr>
          <a:xfrm>
            <a:off x="6249861" y="1905000"/>
            <a:ext cx="4416552" cy="762000"/>
          </a:xfrm>
        </p:spPr>
        <p:txBody>
          <a:bodyPr anchor="ctr">
            <a:noAutofit/>
          </a:bodyPr>
          <a:lstStyle>
            <a:lvl1pPr marL="0" indent="0" latinLnBrk="0">
              <a:spcBef>
                <a:spcPts val="0"/>
              </a:spcBef>
              <a:buNone/>
              <a:defRPr lang="zh-TW" sz="2000" b="0" cap="all" spc="200" baseline="0">
                <a:solidFill>
                  <a:schemeClr val="accent1"/>
                </a:solidFill>
              </a:defRPr>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249861" y="2743201"/>
            <a:ext cx="4416552" cy="32766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7" name="日期版面配置區 6"/>
          <p:cNvSpPr>
            <a:spLocks noGrp="1"/>
          </p:cNvSpPr>
          <p:nvPr>
            <p:ph type="dt" sz="half" idx="10"/>
          </p:nvPr>
        </p:nvSpPr>
        <p:spPr/>
        <p:txBody>
          <a:bodyPr/>
          <a:lstStyle/>
          <a:p>
            <a:fld id="{03F41C87-7AD9-4845-A077-840E4A0F3F06}" type="datetimeFigureOut">
              <a:rPr/>
              <a:pPr/>
              <a:t>2015/6/27</a:t>
            </a:fld>
            <a:endParaRPr lang="zh-TW"/>
          </a:p>
        </p:txBody>
      </p:sp>
      <p:sp>
        <p:nvSpPr>
          <p:cNvPr id="8" name="頁尾版面配置區 7"/>
          <p:cNvSpPr>
            <a:spLocks noGrp="1"/>
          </p:cNvSpPr>
          <p:nvPr>
            <p:ph type="ftr" sz="quarter" idx="11"/>
          </p:nvPr>
        </p:nvSpPr>
        <p:spPr/>
        <p:txBody>
          <a:bodyPr/>
          <a:lstStyle/>
          <a:p>
            <a:endParaRPr lang="zh-TW"/>
          </a:p>
        </p:txBody>
      </p:sp>
      <p:sp>
        <p:nvSpPr>
          <p:cNvPr id="9" name="投影片編號版面配置區 8"/>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dirty="0"/>
          </a:p>
        </p:txBody>
      </p:sp>
      <p:sp>
        <p:nvSpPr>
          <p:cNvPr id="3" name="日期版面配置區 2"/>
          <p:cNvSpPr>
            <a:spLocks noGrp="1"/>
          </p:cNvSpPr>
          <p:nvPr>
            <p:ph type="dt" sz="half" idx="10"/>
          </p:nvPr>
        </p:nvSpPr>
        <p:spPr/>
        <p:txBody>
          <a:bodyPr/>
          <a:lstStyle/>
          <a:p>
            <a:fld id="{03F41C87-7AD9-4845-A077-840E4A0F3F06}" type="datetimeFigureOut">
              <a:rPr/>
              <a:pPr/>
              <a:t>2015/6/27</a:t>
            </a:fld>
            <a:endParaRPr lang="zh-TW"/>
          </a:p>
        </p:txBody>
      </p:sp>
      <p:sp>
        <p:nvSpPr>
          <p:cNvPr id="4" name="頁尾版面配置區 3"/>
          <p:cNvSpPr>
            <a:spLocks noGrp="1"/>
          </p:cNvSpPr>
          <p:nvPr>
            <p:ph type="ftr" sz="quarter" idx="11"/>
          </p:nvPr>
        </p:nvSpPr>
        <p:spPr/>
        <p:txBody>
          <a:bodyPr/>
          <a:lstStyle/>
          <a:p>
            <a:endParaRPr lang="zh-TW"/>
          </a:p>
        </p:txBody>
      </p:sp>
      <p:sp>
        <p:nvSpPr>
          <p:cNvPr id="5" name="投影片編號版面配置區 4"/>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3F41C87-7AD9-4845-A077-840E4A0F3F06}" type="datetimeFigureOut">
              <a:rPr/>
              <a:pPr/>
              <a:t>2015/6/27</a:t>
            </a:fld>
            <a:endParaRPr lang="zh-TW"/>
          </a:p>
        </p:txBody>
      </p:sp>
      <p:sp>
        <p:nvSpPr>
          <p:cNvPr id="3" name="頁尾版面配置區 2"/>
          <p:cNvSpPr>
            <a:spLocks noGrp="1"/>
          </p:cNvSpPr>
          <p:nvPr>
            <p:ph type="ftr" sz="quarter" idx="11"/>
          </p:nvPr>
        </p:nvSpPr>
        <p:spPr/>
        <p:txBody>
          <a:bodyPr/>
          <a:lstStyle/>
          <a:p>
            <a:endParaRPr lang="zh-TW"/>
          </a:p>
        </p:txBody>
      </p:sp>
      <p:sp>
        <p:nvSpPr>
          <p:cNvPr id="4" name="投影片編號版面配置區 3"/>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055604" y="1905000"/>
            <a:ext cx="3596607" cy="2667000"/>
          </a:xfrm>
        </p:spPr>
        <p:txBody>
          <a:bodyPr anchor="b">
            <a:no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3" name="內容版面配置區 2"/>
          <p:cNvSpPr>
            <a:spLocks noGrp="1"/>
          </p:cNvSpPr>
          <p:nvPr>
            <p:ph idx="1"/>
          </p:nvPr>
        </p:nvSpPr>
        <p:spPr>
          <a:xfrm>
            <a:off x="4951414" y="685800"/>
            <a:ext cx="6400800" cy="5334000"/>
          </a:xfrm>
        </p:spPr>
        <p:txBody>
          <a:bodyPr>
            <a:normAutofit/>
          </a:bodyPr>
          <a:lstStyle>
            <a:lvl1pPr latinLnBrk="0">
              <a:defRPr lang="zh-TW" sz="2400"/>
            </a:lvl1pPr>
            <a:lvl2pPr latinLnBrk="0">
              <a:defRPr lang="zh-TW" sz="2000"/>
            </a:lvl2pPr>
            <a:lvl3pPr latinLnBrk="0">
              <a:defRPr lang="zh-TW" sz="18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4" name="文字版面配置區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a:p>
        </p:txBody>
      </p:sp>
      <p:sp>
        <p:nvSpPr>
          <p:cNvPr id="6" name="頁尾版面配置區 5"/>
          <p:cNvSpPr>
            <a:spLocks noGrp="1"/>
          </p:cNvSpPr>
          <p:nvPr>
            <p:ph type="ftr" sz="quarter" idx="11"/>
          </p:nvPr>
        </p:nvSpPr>
        <p:spPr/>
        <p:txBody>
          <a:bodyPr/>
          <a:lstStyle/>
          <a:p>
            <a:endParaRPr lang="zh-TW"/>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圖片版面配置區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latinLnBrk="0">
              <a:buNone/>
              <a:defRPr lang="zh-TW" sz="24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dirty="0"/>
          </a:p>
        </p:txBody>
      </p:sp>
      <p:sp>
        <p:nvSpPr>
          <p:cNvPr id="2" name="標題 1"/>
          <p:cNvSpPr>
            <a:spLocks noGrp="1"/>
          </p:cNvSpPr>
          <p:nvPr>
            <p:ph type="title"/>
          </p:nvPr>
        </p:nvSpPr>
        <p:spPr>
          <a:xfrm>
            <a:off x="1055604" y="1905000"/>
            <a:ext cx="3596607" cy="2667000"/>
          </a:xfrm>
        </p:spPr>
        <p:txBody>
          <a:bodyPr anchor="b">
            <a:normAutofit/>
          </a:bodyPr>
          <a:lstStyle>
            <a:lvl1pPr algn="l" latinLnBrk="0">
              <a:lnSpc>
                <a:spcPct val="90000"/>
              </a:lnSpc>
              <a:defRPr lang="zh-TW" sz="3600" b="0" baseline="0">
                <a:solidFill>
                  <a:schemeClr val="tx1"/>
                </a:solidFill>
              </a:defRPr>
            </a:lvl1pPr>
          </a:lstStyle>
          <a:p>
            <a:r>
              <a:rPr lang="zh-TW" altLang="en-US" smtClean="0"/>
              <a:t>按一下以編輯母片標題樣式</a:t>
            </a:r>
            <a:endParaRPr lang="zh-TW" dirty="0"/>
          </a:p>
        </p:txBody>
      </p:sp>
      <p:sp>
        <p:nvSpPr>
          <p:cNvPr id="4" name="文字版面配置區 3"/>
          <p:cNvSpPr>
            <a:spLocks noGrp="1"/>
          </p:cNvSpPr>
          <p:nvPr>
            <p:ph type="body" sz="half" idx="2"/>
          </p:nvPr>
        </p:nvSpPr>
        <p:spPr>
          <a:xfrm>
            <a:off x="1065213" y="4648200"/>
            <a:ext cx="3581399" cy="1371600"/>
          </a:xfrm>
        </p:spPr>
        <p:txBody>
          <a:bodyPr>
            <a:normAutofit/>
          </a:bodyPr>
          <a:lstStyle>
            <a:lvl1pPr marL="0" indent="0" latinLnBrk="0">
              <a:lnSpc>
                <a:spcPct val="90000"/>
              </a:lnSpc>
              <a:spcBef>
                <a:spcPts val="1200"/>
              </a:spcBef>
              <a:buNone/>
              <a:defRPr lang="zh-TW" sz="1800"/>
            </a:lvl1pPr>
            <a:lvl2pPr marL="457200" indent="0" latinLnBrk="0">
              <a:buNone/>
              <a:defRPr lang="zh-TW" sz="1200"/>
            </a:lvl2pPr>
            <a:lvl3pPr marL="914400" indent="0" latinLnBrk="0">
              <a:buNone/>
              <a:defRPr lang="zh-TW" sz="1000"/>
            </a:lvl3pPr>
            <a:lvl4pPr marL="1371600" indent="0" latinLnBrk="0">
              <a:buNone/>
              <a:defRPr lang="zh-TW" sz="900"/>
            </a:lvl4pPr>
            <a:lvl5pPr marL="1828800" indent="0" latinLnBrk="0">
              <a:buNone/>
              <a:defRPr lang="zh-TW" sz="900"/>
            </a:lvl5pPr>
            <a:lvl6pPr marL="2286000" indent="0" latinLnBrk="0">
              <a:buNone/>
              <a:defRPr lang="zh-TW" sz="900"/>
            </a:lvl6pPr>
            <a:lvl7pPr marL="2743200" indent="0" latinLnBrk="0">
              <a:buNone/>
              <a:defRPr lang="zh-TW" sz="900"/>
            </a:lvl7pPr>
            <a:lvl8pPr marL="3200400" indent="0" latinLnBrk="0">
              <a:buNone/>
              <a:defRPr lang="zh-TW" sz="900"/>
            </a:lvl8pPr>
            <a:lvl9pPr marL="3657600" indent="0" latinLnBrk="0">
              <a:buNone/>
              <a:defRPr lang="zh-TW"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3F41C87-7AD9-4845-A077-840E4A0F3F06}" type="datetimeFigureOut">
              <a:rPr/>
              <a:pPr/>
              <a:t>2015/6/27</a:t>
            </a:fld>
            <a:endParaRPr lang="zh-TW" dirty="0"/>
          </a:p>
        </p:txBody>
      </p:sp>
      <p:sp>
        <p:nvSpPr>
          <p:cNvPr id="6" name="頁尾版面配置區 5"/>
          <p:cNvSpPr>
            <a:spLocks noGrp="1"/>
          </p:cNvSpPr>
          <p:nvPr>
            <p:ph type="ftr" sz="quarter" idx="11"/>
          </p:nvPr>
        </p:nvSpPr>
        <p:spPr/>
        <p:txBody>
          <a:bodyPr/>
          <a:lstStyle/>
          <a:p>
            <a:endParaRPr lang="zh-TW" dirty="0"/>
          </a:p>
        </p:txBody>
      </p:sp>
      <p:sp>
        <p:nvSpPr>
          <p:cNvPr id="7" name="投影片編號版面配置區 6"/>
          <p:cNvSpPr>
            <a:spLocks noGrp="1"/>
          </p:cNvSpPr>
          <p:nvPr>
            <p:ph type="sldNum" sz="quarter" idx="12"/>
          </p:nvPr>
        </p:nvSpPr>
        <p:spPr/>
        <p:txBody>
          <a:bodyPr/>
          <a:lstStyle/>
          <a:p>
            <a:fld id="{2A013F82-EE5E-44EE-A61D-E31C6657F26F}" type="slidenum">
              <a:rPr/>
              <a:pPr/>
              <a:t>‹#›</a:t>
            </a:fld>
            <a:endParaRPr lang="zh-TW"/>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03F41C87-7AD9-4845-A077-840E4A0F3F06}" type="datetimeFigureOut">
              <a:rPr lang="en-US" altLang="zh-TW" smtClean="0"/>
              <a:pPr/>
              <a:t>8/12/2015</a:t>
            </a:fld>
            <a:endParaRPr lang="zh-TW" altLang="en-US" dirty="0"/>
          </a:p>
        </p:txBody>
      </p:sp>
      <p:sp>
        <p:nvSpPr>
          <p:cNvPr id="5" name="頁尾版面配置區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6" name="投影片編號版面配置區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latinLnBrk="0">
              <a:defRPr lang="zh-TW" sz="1000">
                <a:solidFill>
                  <a:schemeClr val="tx1">
                    <a:tint val="75000"/>
                  </a:schemeClr>
                </a:solidFill>
                <a:latin typeface="微軟正黑體" panose="020B0604030504040204" pitchFamily="34" charset="-120"/>
                <a:ea typeface="微軟正黑體" panose="020B0604030504040204" pitchFamily="34" charset="-120"/>
              </a:defRPr>
            </a:lvl1pPr>
          </a:lstStyle>
          <a:p>
            <a:fld id="{2A013F82-EE5E-44EE-A61D-E31C6657F26F}" type="slidenum">
              <a:rPr lang="en-US" altLang="zh-TW" smtClean="0"/>
              <a:pPr/>
              <a:t>‹#›</a:t>
            </a:fld>
            <a:endParaRPr lang="en-US" altLang="zh-TW" dirty="0"/>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zh-TW" sz="3600" kern="1200" spc="100" baseline="0">
          <a:solidFill>
            <a:schemeClr val="tx1"/>
          </a:solidFill>
          <a:latin typeface="微軟正黑體" panose="020B0604030504040204" pitchFamily="34" charset="-120"/>
          <a:ea typeface="微軟正黑體" panose="020B0604030504040204" pitchFamily="34" charset="-120"/>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lang="zh-TW" sz="2400" kern="1200">
          <a:solidFill>
            <a:schemeClr val="tx1"/>
          </a:solidFill>
          <a:latin typeface="微軟正黑體" panose="020B0604030504040204" pitchFamily="34" charset="-120"/>
          <a:ea typeface="微軟正黑體" panose="020B0604030504040204" pitchFamily="34" charset="-120"/>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lang="zh-TW" sz="2000" kern="1200">
          <a:solidFill>
            <a:schemeClr val="tx1"/>
          </a:solidFill>
          <a:latin typeface="微軟正黑體" panose="020B0604030504040204" pitchFamily="34" charset="-120"/>
          <a:ea typeface="微軟正黑體" panose="020B0604030504040204" pitchFamily="34" charset="-120"/>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lang="zh-TW" sz="1800" kern="1200">
          <a:solidFill>
            <a:schemeClr val="tx1"/>
          </a:solidFill>
          <a:latin typeface="微軟正黑體" panose="020B0604030504040204" pitchFamily="34" charset="-120"/>
          <a:ea typeface="微軟正黑體" panose="020B0604030504040204" pitchFamily="34" charset="-120"/>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lang="zh-TW" sz="1600" kern="1200">
          <a:solidFill>
            <a:schemeClr val="tx1"/>
          </a:solidFill>
          <a:latin typeface="微軟正黑體" panose="020B0604030504040204" pitchFamily="34" charset="-120"/>
          <a:ea typeface="微軟正黑體" panose="020B0604030504040204" pitchFamily="34" charset="-120"/>
          <a:cs typeface="+mn-cs"/>
        </a:defRPr>
      </a:lvl5pPr>
      <a:lvl6pPr marL="1207008"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lang="zh-TW" sz="16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I. Assess learners need</a:t>
            </a:r>
            <a:br>
              <a:rPr lang="en-US" altLang="zh-TW" dirty="0" smtClean="0"/>
            </a:br>
            <a:endParaRPr lang="zh-TW" altLang="en-US" dirty="0"/>
          </a:p>
        </p:txBody>
      </p:sp>
      <p:sp>
        <p:nvSpPr>
          <p:cNvPr id="5" name="文字版面配置區 4"/>
          <p:cNvSpPr>
            <a:spLocks noGrp="1"/>
          </p:cNvSpPr>
          <p:nvPr>
            <p:ph type="body" idx="1"/>
          </p:nvPr>
        </p:nvSpPr>
        <p:spPr/>
        <p:txBody>
          <a:bodyPr/>
          <a:lstStyle/>
          <a:p>
            <a:r>
              <a:rPr lang="zh-TW" altLang="en-US" dirty="0" smtClean="0"/>
              <a:t>醫學教育部 黃如薏醫師 </a:t>
            </a:r>
            <a:r>
              <a:rPr lang="en-US" altLang="zh-TW" dirty="0" smtClean="0"/>
              <a:t>104.7.27</a:t>
            </a:r>
            <a:endParaRPr lang="zh-TW" alt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4F98C6B2-80AB-4755-BEE8-62722C1AF603}" type="slidenum">
              <a:rPr lang="zh-TW" altLang="en-US"/>
              <a:pPr/>
              <a:t>10</a:t>
            </a:fld>
            <a:endParaRPr lang="en-US" altLang="zh-TW"/>
          </a:p>
        </p:txBody>
      </p:sp>
      <p:sp>
        <p:nvSpPr>
          <p:cNvPr id="11266" name="Rectangle 2"/>
          <p:cNvSpPr>
            <a:spLocks noGrp="1" noChangeArrowheads="1"/>
          </p:cNvSpPr>
          <p:nvPr>
            <p:ph type="title"/>
          </p:nvPr>
        </p:nvSpPr>
        <p:spPr>
          <a:xfrm>
            <a:off x="609442" y="274639"/>
            <a:ext cx="12108413" cy="993775"/>
          </a:xfrm>
        </p:spPr>
        <p:txBody>
          <a:bodyPr/>
          <a:lstStyle/>
          <a:p>
            <a:r>
              <a:rPr lang="en-US" altLang="zh-TW">
                <a:ea typeface="新細明體" pitchFamily="18" charset="-120"/>
              </a:rPr>
              <a:t>Strategies for Assessing Learning Needs</a:t>
            </a:r>
          </a:p>
        </p:txBody>
      </p:sp>
      <p:sp>
        <p:nvSpPr>
          <p:cNvPr id="11267" name="Rectangle 3"/>
          <p:cNvSpPr>
            <a:spLocks noGrp="1" noChangeArrowheads="1"/>
          </p:cNvSpPr>
          <p:nvPr>
            <p:ph type="body" idx="1"/>
          </p:nvPr>
        </p:nvSpPr>
        <p:spPr/>
        <p:txBody>
          <a:bodyPr/>
          <a:lstStyle/>
          <a:p>
            <a:pPr>
              <a:spcBef>
                <a:spcPct val="50000"/>
              </a:spcBef>
            </a:pPr>
            <a:r>
              <a:rPr lang="en-US" altLang="zh-TW" dirty="0">
                <a:ea typeface="新細明體" pitchFamily="18" charset="-120"/>
              </a:rPr>
              <a:t>Teachers need to create a safe learning environment</a:t>
            </a:r>
          </a:p>
          <a:p>
            <a:pPr>
              <a:spcBef>
                <a:spcPct val="50000"/>
              </a:spcBef>
              <a:buFont typeface="Arial" charset="0"/>
              <a:buNone/>
            </a:pPr>
            <a:r>
              <a:rPr lang="zh-TW" altLang="en-US" dirty="0">
                <a:ea typeface="新細明體" pitchFamily="18" charset="-120"/>
              </a:rPr>
              <a:t>* </a:t>
            </a:r>
            <a:r>
              <a:rPr lang="en-US" altLang="zh-TW" sz="2600" dirty="0">
                <a:ea typeface="新細明體" pitchFamily="18" charset="-120"/>
              </a:rPr>
              <a:t>the major goal of the teacher may be for the IMG to be an excellent clinician </a:t>
            </a:r>
            <a:endParaRPr lang="zh-TW" altLang="en-US" sz="2600" dirty="0">
              <a:ea typeface="新細明體" pitchFamily="18" charset="-120"/>
            </a:endParaRPr>
          </a:p>
          <a:p>
            <a:pPr>
              <a:spcBef>
                <a:spcPct val="50000"/>
              </a:spcBef>
            </a:pPr>
            <a:r>
              <a:rPr lang="en-US" altLang="zh-TW" dirty="0">
                <a:ea typeface="新細明體" pitchFamily="18" charset="-120"/>
              </a:rPr>
              <a:t>Teachers should role model self-assessment and self-reflection </a:t>
            </a:r>
          </a:p>
          <a:p>
            <a:pPr>
              <a:spcBef>
                <a:spcPct val="50000"/>
              </a:spcBef>
            </a:pPr>
            <a:r>
              <a:rPr lang="en-US" altLang="zh-TW" dirty="0">
                <a:ea typeface="新細明體" pitchFamily="18" charset="-120"/>
              </a:rPr>
              <a:t>Use tools such as portfolios which the IMG can develop and maintain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endParaRPr lang="zh-TW" altLang="en-US"/>
          </a:p>
          <a:p>
            <a:fld id="{2C683DDC-864B-4831-A97E-C006575D8ABE}" type="slidenum">
              <a:rPr lang="zh-TW" altLang="en-US"/>
              <a:pPr/>
              <a:t>11</a:t>
            </a:fld>
            <a:endParaRPr lang="en-US" altLang="zh-TW"/>
          </a:p>
        </p:txBody>
      </p:sp>
      <p:sp>
        <p:nvSpPr>
          <p:cNvPr id="137218" name="Rectangle 2"/>
          <p:cNvSpPr>
            <a:spLocks noGrp="1" noChangeAspect="1" noChangeArrowheads="1"/>
          </p:cNvSpPr>
          <p:nvPr>
            <p:ph type="title"/>
          </p:nvPr>
        </p:nvSpPr>
        <p:spPr/>
        <p:txBody>
          <a:bodyPr/>
          <a:lstStyle/>
          <a:p>
            <a:endParaRPr lang="en-US" altLang="zh-TW">
              <a:ea typeface="新細明體" pitchFamily="18" charset="-120"/>
            </a:endParaRPr>
          </a:p>
        </p:txBody>
      </p:sp>
      <p:sp>
        <p:nvSpPr>
          <p:cNvPr id="137219" name="Rectangle 3"/>
          <p:cNvSpPr>
            <a:spLocks noGrp="1" noChangeArrowheads="1"/>
          </p:cNvSpPr>
          <p:nvPr>
            <p:ph type="body" idx="1"/>
          </p:nvPr>
        </p:nvSpPr>
        <p:spPr/>
        <p:txBody>
          <a:bodyPr/>
          <a:lstStyle/>
          <a:p>
            <a:endParaRPr lang="zh-TW" altLang="en-US">
              <a:ea typeface="新細明體" pitchFamily="18" charset="-120"/>
            </a:endParaRPr>
          </a:p>
        </p:txBody>
      </p:sp>
      <p:pic>
        <p:nvPicPr>
          <p:cNvPr id="137220" name="Picture 4"/>
          <p:cNvPicPr>
            <a:picLocks noChangeAspect="1" noChangeArrowheads="1"/>
          </p:cNvPicPr>
          <p:nvPr/>
        </p:nvPicPr>
        <p:blipFill>
          <a:blip r:embed="rId2" cstate="print"/>
          <a:srcRect r="4323" b="12199"/>
          <a:stretch>
            <a:fillRect/>
          </a:stretch>
        </p:blipFill>
        <p:spPr bwMode="auto">
          <a:xfrm>
            <a:off x="287792" y="431800"/>
            <a:ext cx="11661913" cy="6021388"/>
          </a:xfrm>
          <a:prstGeom prst="rect">
            <a:avLst/>
          </a:prstGeom>
          <a:noFill/>
          <a:ln w="9525">
            <a:noFill/>
            <a:miter lim="800000"/>
            <a:headEnd/>
            <a:tailEnd/>
          </a:ln>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F0BA8AA4-E073-48D1-93B7-7B2151BED0D4}" type="slidenum">
              <a:rPr lang="zh-TW" altLang="en-US"/>
              <a:pPr/>
              <a:t>12</a:t>
            </a:fld>
            <a:endParaRPr lang="en-US" altLang="zh-TW"/>
          </a:p>
        </p:txBody>
      </p:sp>
      <p:sp>
        <p:nvSpPr>
          <p:cNvPr id="13314" name="Rectangle 2"/>
          <p:cNvSpPr>
            <a:spLocks noGrp="1" noChangeArrowheads="1"/>
          </p:cNvSpPr>
          <p:nvPr>
            <p:ph type="title"/>
          </p:nvPr>
        </p:nvSpPr>
        <p:spPr/>
        <p:txBody>
          <a:bodyPr/>
          <a:lstStyle/>
          <a:p>
            <a:r>
              <a:rPr lang="en-US" altLang="zh-TW">
                <a:ea typeface="新細明體" pitchFamily="18" charset="-120"/>
              </a:rPr>
              <a:t>Teaching Tips</a:t>
            </a:r>
          </a:p>
        </p:txBody>
      </p:sp>
      <p:sp>
        <p:nvSpPr>
          <p:cNvPr id="13315" name="Rectangle 3"/>
          <p:cNvSpPr>
            <a:spLocks noGrp="1" noChangeArrowheads="1"/>
          </p:cNvSpPr>
          <p:nvPr>
            <p:ph type="body" idx="1"/>
          </p:nvPr>
        </p:nvSpPr>
        <p:spPr/>
        <p:txBody>
          <a:bodyPr/>
          <a:lstStyle/>
          <a:p>
            <a:pPr>
              <a:spcBef>
                <a:spcPct val="50000"/>
              </a:spcBef>
            </a:pPr>
            <a:r>
              <a:rPr lang="en-US" altLang="zh-TW">
                <a:ea typeface="新細明體" pitchFamily="18" charset="-120"/>
              </a:rPr>
              <a:t>Make the purpose of the assessment clear</a:t>
            </a:r>
          </a:p>
          <a:p>
            <a:pPr>
              <a:spcBef>
                <a:spcPct val="50000"/>
              </a:spcBef>
            </a:pPr>
            <a:r>
              <a:rPr lang="en-US" altLang="zh-TW">
                <a:ea typeface="新細明體" pitchFamily="18" charset="-120"/>
              </a:rPr>
              <a:t>Ask for self-assessment - teach and model how to do it</a:t>
            </a:r>
          </a:p>
          <a:p>
            <a:pPr>
              <a:spcBef>
                <a:spcPct val="50000"/>
              </a:spcBef>
            </a:pPr>
            <a:r>
              <a:rPr lang="en-US" altLang="zh-TW">
                <a:ea typeface="新細明體" pitchFamily="18" charset="-120"/>
              </a:rPr>
              <a:t>Use an iterative process</a:t>
            </a:r>
          </a:p>
          <a:p>
            <a:pPr>
              <a:spcBef>
                <a:spcPct val="50000"/>
              </a:spcBef>
            </a:pPr>
            <a:r>
              <a:rPr lang="en-US" altLang="zh-TW">
                <a:ea typeface="新細明體" pitchFamily="18" charset="-120"/>
              </a:rPr>
              <a:t>Establish follow-up plans</a:t>
            </a:r>
          </a:p>
          <a:p>
            <a:pPr>
              <a:spcBef>
                <a:spcPct val="50000"/>
              </a:spcBef>
            </a:pPr>
            <a:r>
              <a:rPr lang="en-US" altLang="zh-TW">
                <a:ea typeface="新細明體" pitchFamily="18" charset="-120"/>
              </a:rPr>
              <a:t>Respect and allow for cultural differences</a:t>
            </a:r>
          </a:p>
          <a:p>
            <a:pPr>
              <a:spcBef>
                <a:spcPct val="50000"/>
              </a:spcBef>
            </a:pPr>
            <a:r>
              <a:rPr lang="en-US" altLang="zh-TW">
                <a:ea typeface="新細明體" pitchFamily="18" charset="-120"/>
              </a:rPr>
              <a:t>Be aware of common issues for IMGs</a:t>
            </a:r>
            <a:r>
              <a:rPr lang="en-US" altLang="zh-TW" b="1" i="1">
                <a:ea typeface="新細明體" pitchFamily="18" charset="-120"/>
              </a:rPr>
              <a:t> </a:t>
            </a:r>
            <a:endParaRPr lang="en-US" altLang="zh-TW">
              <a:ea typeface="新細明體" pitchFamily="18" charset="-120"/>
            </a:endParaRPr>
          </a:p>
          <a:p>
            <a:endParaRPr lang="zh-TW" altLang="en-US">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endParaRPr lang="zh-TW" altLang="en-US"/>
          </a:p>
          <a:p>
            <a:fld id="{DBDD95BC-7B06-4069-926C-CA0D365C0D81}" type="slidenum">
              <a:rPr lang="zh-TW" altLang="en-US"/>
              <a:pPr/>
              <a:t>13</a:t>
            </a:fld>
            <a:endParaRPr lang="en-US" altLang="zh-TW"/>
          </a:p>
        </p:txBody>
      </p:sp>
      <p:sp>
        <p:nvSpPr>
          <p:cNvPr id="36866" name="Rectangle 2"/>
          <p:cNvSpPr>
            <a:spLocks noGrp="1" noChangeArrowheads="1"/>
          </p:cNvSpPr>
          <p:nvPr>
            <p:ph type="title"/>
          </p:nvPr>
        </p:nvSpPr>
        <p:spPr/>
        <p:txBody>
          <a:bodyPr/>
          <a:lstStyle/>
          <a:p>
            <a:r>
              <a:rPr lang="en-US" altLang="zh-TW">
                <a:ea typeface="新細明體" pitchFamily="18" charset="-120"/>
              </a:rPr>
              <a:t>Let’s talk…</a:t>
            </a:r>
          </a:p>
        </p:txBody>
      </p:sp>
      <p:sp>
        <p:nvSpPr>
          <p:cNvPr id="36867" name="Rectangle 3"/>
          <p:cNvSpPr>
            <a:spLocks noGrp="1" noChangeArrowheads="1"/>
          </p:cNvSpPr>
          <p:nvPr>
            <p:ph type="body" idx="1"/>
          </p:nvPr>
        </p:nvSpPr>
        <p:spPr/>
        <p:txBody>
          <a:bodyPr/>
          <a:lstStyle/>
          <a:p>
            <a:pPr>
              <a:buFont typeface="Arial" charset="0"/>
              <a:buNone/>
            </a:pPr>
            <a:r>
              <a:rPr lang="zh-TW" altLang="en-US" dirty="0">
                <a:ea typeface="新細明體" pitchFamily="18" charset="-120"/>
              </a:rPr>
              <a:t>	</a:t>
            </a:r>
            <a:r>
              <a:rPr lang="en-US" altLang="zh-TW" dirty="0">
                <a:ea typeface="新細明體" pitchFamily="18" charset="-120"/>
              </a:rPr>
              <a:t>With a  </a:t>
            </a:r>
            <a:r>
              <a:rPr lang="en-US" altLang="zh-TW" dirty="0" smtClean="0">
                <a:ea typeface="新細明體" pitchFamily="18" charset="-120"/>
              </a:rPr>
              <a:t>33 </a:t>
            </a:r>
            <a:r>
              <a:rPr lang="en-US" altLang="zh-TW" dirty="0">
                <a:ea typeface="新細明體" pitchFamily="18" charset="-120"/>
              </a:rPr>
              <a:t>year-old woman from </a:t>
            </a:r>
            <a:r>
              <a:rPr lang="en-US" altLang="zh-TW" dirty="0" smtClean="0">
                <a:ea typeface="新細明體" pitchFamily="18" charset="-120"/>
              </a:rPr>
              <a:t>Saint Lucia, </a:t>
            </a:r>
            <a:r>
              <a:rPr lang="en-US" altLang="zh-TW" dirty="0">
                <a:ea typeface="新細明體" pitchFamily="18" charset="-120"/>
              </a:rPr>
              <a:t>previously a </a:t>
            </a:r>
            <a:r>
              <a:rPr lang="en-US" altLang="zh-TW" dirty="0" smtClean="0">
                <a:ea typeface="新細明體" pitchFamily="18" charset="-120"/>
              </a:rPr>
              <a:t>nurse in the national hospital, live in Taiwan </a:t>
            </a:r>
            <a:r>
              <a:rPr lang="en-US" altLang="zh-TW" dirty="0">
                <a:ea typeface="新細明體" pitchFamily="18" charset="-120"/>
              </a:rPr>
              <a:t>for </a:t>
            </a:r>
            <a:r>
              <a:rPr lang="en-US" altLang="zh-TW" dirty="0" smtClean="0">
                <a:ea typeface="新細明體" pitchFamily="18" charset="-120"/>
              </a:rPr>
              <a:t>2 </a:t>
            </a:r>
            <a:r>
              <a:rPr lang="en-US" altLang="zh-TW" dirty="0">
                <a:ea typeface="新細明體" pitchFamily="18" charset="-120"/>
              </a:rPr>
              <a:t>years</a:t>
            </a:r>
            <a:r>
              <a:rPr lang="en-US" altLang="zh-TW" dirty="0" smtClean="0">
                <a:ea typeface="新細明體" pitchFamily="18" charset="-120"/>
              </a:rPr>
              <a:t>…</a:t>
            </a:r>
          </a:p>
          <a:p>
            <a:pPr>
              <a:buFont typeface="Arial" charset="0"/>
              <a:buNone/>
            </a:pPr>
            <a:endParaRPr lang="en-US" altLang="zh-TW" dirty="0">
              <a:ea typeface="新細明體" pitchFamily="18" charset="-120"/>
            </a:endParaRPr>
          </a:p>
          <a:p>
            <a:pPr>
              <a:buFont typeface="Arial" charset="0"/>
              <a:buNone/>
            </a:pPr>
            <a:r>
              <a:rPr lang="en-US" altLang="zh-TW" dirty="0" smtClean="0">
                <a:ea typeface="新細明體" pitchFamily="18" charset="-120"/>
              </a:rPr>
              <a:t>	A: Teacher</a:t>
            </a:r>
          </a:p>
          <a:p>
            <a:pPr>
              <a:buFont typeface="Arial" charset="0"/>
              <a:buNone/>
            </a:pPr>
            <a:r>
              <a:rPr lang="en-US" altLang="zh-TW" dirty="0" smtClean="0">
                <a:ea typeface="新細明體" pitchFamily="18" charset="-120"/>
              </a:rPr>
              <a:t>	B: International student</a:t>
            </a:r>
          </a:p>
          <a:p>
            <a:pPr>
              <a:buFont typeface="Arial" charset="0"/>
              <a:buNone/>
            </a:pPr>
            <a:r>
              <a:rPr lang="en-US" altLang="zh-TW" dirty="0" smtClean="0">
                <a:ea typeface="新細明體" pitchFamily="18" charset="-120"/>
              </a:rPr>
              <a:t>	C: Observer</a:t>
            </a:r>
          </a:p>
          <a:p>
            <a:pPr>
              <a:buFont typeface="Arial" charset="0"/>
              <a:buNone/>
            </a:pPr>
            <a:endParaRPr lang="en-US" altLang="zh-TW" dirty="0" smtClean="0">
              <a:ea typeface="新細明體" pitchFamily="18" charset="-120"/>
            </a:endParaRPr>
          </a:p>
          <a:p>
            <a:pPr>
              <a:buFont typeface="Arial" charset="0"/>
              <a:buNone/>
            </a:pPr>
            <a:r>
              <a:rPr lang="en-US" altLang="zh-TW" dirty="0" smtClean="0">
                <a:ea typeface="新細明體" pitchFamily="18" charset="-120"/>
              </a:rPr>
              <a:t>	10 min for this session</a:t>
            </a:r>
            <a:endParaRPr lang="en-US" altLang="zh-TW" dirty="0">
              <a:ea typeface="新細明體" pitchFamily="18" charset="-120"/>
            </a:endParaRPr>
          </a:p>
        </p:txBody>
      </p:sp>
      <p:sp>
        <p:nvSpPr>
          <p:cNvPr id="36868" name="Text Box 4"/>
          <p:cNvSpPr txBox="1">
            <a:spLocks noChangeArrowheads="1"/>
          </p:cNvSpPr>
          <p:nvPr/>
        </p:nvSpPr>
        <p:spPr bwMode="auto">
          <a:xfrm>
            <a:off x="9344326" y="5013326"/>
            <a:ext cx="1907061" cy="369332"/>
          </a:xfrm>
          <a:prstGeom prst="rect">
            <a:avLst/>
          </a:prstGeom>
          <a:noFill/>
          <a:ln w="9525">
            <a:noFill/>
            <a:miter lim="800000"/>
            <a:headEnd/>
            <a:tailEnd/>
          </a:ln>
          <a:effectLst/>
        </p:spPr>
        <p:txBody>
          <a:bodyPr wrap="none">
            <a:spAutoFit/>
          </a:bodyPr>
          <a:lstStyle/>
          <a:p>
            <a:pPr algn="r"/>
            <a:r>
              <a:rPr lang="en-US" altLang="zh-TW">
                <a:ea typeface="新細明體" pitchFamily="18" charset="-120"/>
              </a:rPr>
              <a:t>(Video Scenario 5)</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p:cNvSpPr>
            <a:spLocks noGrp="1"/>
          </p:cNvSpPr>
          <p:nvPr>
            <p:ph type="dt" sz="half" idx="10"/>
          </p:nvPr>
        </p:nvSpPr>
        <p:spPr/>
        <p:txBody>
          <a:bodyPr/>
          <a:lstStyle/>
          <a:p>
            <a:endParaRPr lang="zh-TW" altLang="en-US"/>
          </a:p>
          <a:p>
            <a:fld id="{5CC77169-0CE8-4E18-9D48-180A8C591DF8}" type="slidenum">
              <a:rPr lang="zh-TW" altLang="en-US"/>
              <a:pPr/>
              <a:t>14</a:t>
            </a:fld>
            <a:endParaRPr lang="en-US" altLang="zh-TW"/>
          </a:p>
        </p:txBody>
      </p:sp>
      <p:sp>
        <p:nvSpPr>
          <p:cNvPr id="14338" name="Rectangle 2"/>
          <p:cNvSpPr>
            <a:spLocks noGrp="1" noChangeArrowheads="1"/>
          </p:cNvSpPr>
          <p:nvPr>
            <p:ph type="title"/>
          </p:nvPr>
        </p:nvSpPr>
        <p:spPr/>
        <p:txBody>
          <a:bodyPr/>
          <a:lstStyle/>
          <a:p>
            <a:r>
              <a:rPr lang="en-US" altLang="zh-TW">
                <a:ea typeface="新細明體" pitchFamily="18" charset="-120"/>
              </a:rPr>
              <a:t>Establishing Mutual Expectations</a:t>
            </a:r>
          </a:p>
        </p:txBody>
      </p:sp>
      <p:sp>
        <p:nvSpPr>
          <p:cNvPr id="14339" name="Rectangle 3"/>
          <p:cNvSpPr>
            <a:spLocks noGrp="1" noChangeArrowheads="1"/>
          </p:cNvSpPr>
          <p:nvPr>
            <p:ph type="body" idx="4294967295"/>
          </p:nvPr>
        </p:nvSpPr>
        <p:spPr>
          <a:xfrm>
            <a:off x="607326" y="1598613"/>
            <a:ext cx="10969943" cy="4525962"/>
          </a:xfrm>
          <a:noFill/>
        </p:spPr>
        <p:txBody>
          <a:bodyPr/>
          <a:lstStyle/>
          <a:p>
            <a:pPr algn="ctr">
              <a:buFont typeface="Arial" charset="0"/>
              <a:buNone/>
            </a:pPr>
            <a:endParaRPr lang="zh-TW" altLang="en-US" i="1">
              <a:ea typeface="新細明體" pitchFamily="18" charset="-120"/>
            </a:endParaRPr>
          </a:p>
          <a:p>
            <a:pPr algn="ctr">
              <a:buFont typeface="Arial" charset="0"/>
              <a:buNone/>
            </a:pPr>
            <a:endParaRPr lang="zh-TW" altLang="en-US" i="1">
              <a:ea typeface="新細明體" pitchFamily="18" charset="-120"/>
            </a:endParaRPr>
          </a:p>
          <a:p>
            <a:pPr algn="ctr">
              <a:buFont typeface="Arial" charset="0"/>
              <a:buNone/>
            </a:pPr>
            <a:r>
              <a:rPr lang="zh-TW" altLang="en-US" i="1">
                <a:ea typeface="新細明體" pitchFamily="18" charset="-120"/>
              </a:rPr>
              <a:t>  “</a:t>
            </a:r>
            <a:r>
              <a:rPr lang="en-US" altLang="zh-TW" i="1">
                <a:ea typeface="新細明體" pitchFamily="18" charset="-120"/>
              </a:rPr>
              <a:t>Preceptors must clarify their common expectations on a routine basis so that we don’t end up in trouble for not doing things that we didn’t know we were supposed to do.”</a:t>
            </a:r>
            <a:r>
              <a:rPr lang="en-US" altLang="zh-TW">
                <a:ea typeface="新細明體" pitchFamily="18" charset="-120"/>
              </a:rPr>
              <a:t> </a:t>
            </a:r>
          </a:p>
        </p:txBody>
      </p:sp>
      <p:sp>
        <p:nvSpPr>
          <p:cNvPr id="14340" name="Text Box 4"/>
          <p:cNvSpPr txBox="1">
            <a:spLocks noChangeArrowheads="1"/>
          </p:cNvSpPr>
          <p:nvPr/>
        </p:nvSpPr>
        <p:spPr bwMode="auto">
          <a:xfrm>
            <a:off x="9742596" y="5157788"/>
            <a:ext cx="2111883" cy="336550"/>
          </a:xfrm>
          <a:prstGeom prst="rect">
            <a:avLst/>
          </a:prstGeom>
          <a:noFill/>
          <a:ln w="9525">
            <a:noFill/>
            <a:miter lim="800000"/>
            <a:headEnd/>
            <a:tailEnd/>
          </a:ln>
          <a:effectLst/>
        </p:spPr>
        <p:txBody>
          <a:bodyPr>
            <a:spAutoFit/>
          </a:bodyPr>
          <a:lstStyle/>
          <a:p>
            <a:pPr>
              <a:spcBef>
                <a:spcPct val="50000"/>
              </a:spcBef>
            </a:pPr>
            <a:r>
              <a:rPr lang="en-US" altLang="zh-TW" sz="1600">
                <a:ea typeface="新細明體" pitchFamily="18" charset="-120"/>
              </a:rPr>
              <a:t>Armson, 2003</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FB0A2782-91AB-4BDC-A2C8-0AC019CB1473}" type="slidenum">
              <a:rPr lang="zh-TW" altLang="en-US"/>
              <a:pPr/>
              <a:t>15</a:t>
            </a:fld>
            <a:endParaRPr lang="en-US" altLang="zh-TW"/>
          </a:p>
        </p:txBody>
      </p:sp>
      <p:sp>
        <p:nvSpPr>
          <p:cNvPr id="38914" name="Rectangle 2"/>
          <p:cNvSpPr>
            <a:spLocks noGrp="1" noChangeArrowheads="1"/>
          </p:cNvSpPr>
          <p:nvPr>
            <p:ph type="title"/>
          </p:nvPr>
        </p:nvSpPr>
        <p:spPr>
          <a:xfrm>
            <a:off x="609441" y="2984302"/>
            <a:ext cx="10955130" cy="1020762"/>
          </a:xfrm>
        </p:spPr>
        <p:txBody>
          <a:bodyPr>
            <a:normAutofit fontScale="90000"/>
          </a:bodyPr>
          <a:lstStyle/>
          <a:p>
            <a:r>
              <a:rPr lang="en-US" altLang="zh-TW" dirty="0">
                <a:ea typeface="新細明體" pitchFamily="18" charset="-120"/>
              </a:rPr>
              <a:t>What Are YOUR Clinical Expectations of Your Learners?</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237BB8A9-294E-4220-9F9C-5352869B244B}" type="slidenum">
              <a:rPr lang="zh-TW" altLang="en-US"/>
              <a:pPr/>
              <a:t>16</a:t>
            </a:fld>
            <a:endParaRPr lang="en-US" altLang="zh-TW"/>
          </a:p>
        </p:txBody>
      </p:sp>
      <p:sp>
        <p:nvSpPr>
          <p:cNvPr id="22530" name="Rectangle 2"/>
          <p:cNvSpPr>
            <a:spLocks noGrp="1" noChangeArrowheads="1"/>
          </p:cNvSpPr>
          <p:nvPr>
            <p:ph type="title"/>
          </p:nvPr>
        </p:nvSpPr>
        <p:spPr/>
        <p:txBody>
          <a:bodyPr/>
          <a:lstStyle/>
          <a:p>
            <a:r>
              <a:rPr lang="en-US" altLang="zh-TW">
                <a:ea typeface="新細明體" pitchFamily="18" charset="-120"/>
              </a:rPr>
              <a:t>Teaching Tips</a:t>
            </a:r>
          </a:p>
        </p:txBody>
      </p:sp>
      <p:sp>
        <p:nvSpPr>
          <p:cNvPr id="22531" name="Rectangle 3"/>
          <p:cNvSpPr>
            <a:spLocks noGrp="1" noChangeArrowheads="1"/>
          </p:cNvSpPr>
          <p:nvPr>
            <p:ph type="body" idx="1"/>
          </p:nvPr>
        </p:nvSpPr>
        <p:spPr/>
        <p:txBody>
          <a:bodyPr/>
          <a:lstStyle/>
          <a:p>
            <a:pPr>
              <a:spcBef>
                <a:spcPct val="50000"/>
              </a:spcBef>
            </a:pPr>
            <a:r>
              <a:rPr lang="en-US" altLang="zh-TW" dirty="0">
                <a:ea typeface="新細明體" pitchFamily="18" charset="-120"/>
              </a:rPr>
              <a:t>Establish clinical and educational expectations of the IMG</a:t>
            </a:r>
          </a:p>
          <a:p>
            <a:pPr>
              <a:spcBef>
                <a:spcPct val="50000"/>
              </a:spcBef>
            </a:pPr>
            <a:r>
              <a:rPr lang="en-US" altLang="zh-TW" dirty="0">
                <a:ea typeface="新細明體" pitchFamily="18" charset="-120"/>
              </a:rPr>
              <a:t>Establish the role of the teacher</a:t>
            </a:r>
          </a:p>
          <a:p>
            <a:pPr>
              <a:spcBef>
                <a:spcPct val="50000"/>
              </a:spcBef>
            </a:pPr>
            <a:r>
              <a:rPr lang="en-US" altLang="zh-TW" dirty="0">
                <a:ea typeface="新細明體" pitchFamily="18" charset="-120"/>
              </a:rPr>
              <a:t>Use </a:t>
            </a:r>
            <a:r>
              <a:rPr lang="en-US" altLang="zh-TW" dirty="0" smtClean="0">
                <a:ea typeface="新細明體" pitchFamily="18" charset="-120"/>
              </a:rPr>
              <a:t>syllabus</a:t>
            </a:r>
            <a:endParaRPr lang="en-US" altLang="zh-TW" dirty="0">
              <a:ea typeface="新細明體" pitchFamily="18" charset="-120"/>
            </a:endParaRPr>
          </a:p>
          <a:p>
            <a:pPr>
              <a:spcBef>
                <a:spcPct val="50000"/>
              </a:spcBef>
            </a:pPr>
            <a:r>
              <a:rPr lang="en-US" altLang="zh-TW" dirty="0">
                <a:ea typeface="新細明體" pitchFamily="18" charset="-120"/>
              </a:rPr>
              <a:t>Hold regular meetings to review progress</a:t>
            </a:r>
          </a:p>
          <a:p>
            <a:pPr>
              <a:spcBef>
                <a:spcPct val="50000"/>
              </a:spcBef>
            </a:pPr>
            <a:r>
              <a:rPr lang="en-US" altLang="zh-TW" dirty="0">
                <a:ea typeface="新細明體" pitchFamily="18" charset="-120"/>
              </a:rPr>
              <a:t>Document with learning plans, progress notes</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85F4DD9F-DDB9-4752-A348-5DE6956CA739}" type="slidenum">
              <a:rPr lang="zh-TW" altLang="en-US"/>
              <a:pPr/>
              <a:t>17</a:t>
            </a:fld>
            <a:endParaRPr lang="en-US" altLang="zh-TW"/>
          </a:p>
        </p:txBody>
      </p:sp>
      <p:sp>
        <p:nvSpPr>
          <p:cNvPr id="24578" name="Rectangle 2"/>
          <p:cNvSpPr>
            <a:spLocks noGrp="1" noChangeArrowheads="1"/>
          </p:cNvSpPr>
          <p:nvPr>
            <p:ph type="title"/>
          </p:nvPr>
        </p:nvSpPr>
        <p:spPr/>
        <p:txBody>
          <a:bodyPr/>
          <a:lstStyle/>
          <a:p>
            <a:r>
              <a:rPr lang="en-US" altLang="zh-TW">
                <a:ea typeface="新細明體" pitchFamily="18" charset="-120"/>
              </a:rPr>
              <a:t>Tailoring Teaching Programs</a:t>
            </a:r>
          </a:p>
        </p:txBody>
      </p:sp>
      <p:sp>
        <p:nvSpPr>
          <p:cNvPr id="24579" name="Rectangle 3"/>
          <p:cNvSpPr>
            <a:spLocks noGrp="1" noChangeArrowheads="1"/>
          </p:cNvSpPr>
          <p:nvPr>
            <p:ph type="body" idx="1"/>
          </p:nvPr>
        </p:nvSpPr>
        <p:spPr/>
        <p:txBody>
          <a:bodyPr/>
          <a:lstStyle/>
          <a:p>
            <a:pPr>
              <a:spcBef>
                <a:spcPct val="50000"/>
              </a:spcBef>
            </a:pPr>
            <a:r>
              <a:rPr lang="en-US" altLang="zh-TW">
                <a:ea typeface="新細明體" pitchFamily="18" charset="-120"/>
              </a:rPr>
              <a:t>The existing programs may have to be modified for an individual IMG</a:t>
            </a:r>
          </a:p>
          <a:p>
            <a:pPr>
              <a:spcBef>
                <a:spcPct val="50000"/>
              </a:spcBef>
            </a:pPr>
            <a:r>
              <a:rPr lang="en-US" altLang="zh-TW">
                <a:ea typeface="新細明體" pitchFamily="18" charset="-120"/>
              </a:rPr>
              <a:t>And better to do it in advance…</a:t>
            </a:r>
          </a:p>
          <a:p>
            <a:pPr>
              <a:spcBef>
                <a:spcPct val="50000"/>
              </a:spcBef>
            </a:pPr>
            <a:r>
              <a:rPr lang="en-US" altLang="zh-TW">
                <a:ea typeface="新細明體" pitchFamily="18" charset="-120"/>
              </a:rPr>
              <a:t>Identify resources in advance to prepare the learner for the placement</a:t>
            </a:r>
          </a:p>
          <a:p>
            <a:pPr>
              <a:buFont typeface="Arial" charset="0"/>
              <a:buNone/>
            </a:pPr>
            <a:r>
              <a:rPr lang="zh-TW" altLang="en-US">
                <a:ea typeface="新細明體" pitchFamily="18" charset="-120"/>
              </a:rPr>
              <a:t>* </a:t>
            </a:r>
            <a:r>
              <a:rPr lang="en-US" altLang="zh-TW" sz="2400">
                <a:ea typeface="新細明體" pitchFamily="18" charset="-120"/>
              </a:rPr>
              <a:t>Independent readings, seminars and courses, self-directed learning modules, clinical skills labs, standardized patients, simulation tests.</a:t>
            </a:r>
            <a:endParaRPr lang="zh-TW" altLang="en-US" sz="2400">
              <a:ea typeface="新細明體" pitchFamily="18" charset="-12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0359C2D4-6E34-4C3F-90D3-B12669D68DFB}" type="slidenum">
              <a:rPr lang="zh-TW" altLang="en-US"/>
              <a:pPr/>
              <a:t>18</a:t>
            </a:fld>
            <a:endParaRPr lang="en-US" altLang="zh-TW"/>
          </a:p>
        </p:txBody>
      </p:sp>
      <p:sp>
        <p:nvSpPr>
          <p:cNvPr id="47106" name="Rectangle 2"/>
          <p:cNvSpPr>
            <a:spLocks noGrp="1" noChangeArrowheads="1"/>
          </p:cNvSpPr>
          <p:nvPr>
            <p:ph type="title"/>
          </p:nvPr>
        </p:nvSpPr>
        <p:spPr>
          <a:xfrm>
            <a:off x="815201" y="4437112"/>
            <a:ext cx="10955130" cy="1020762"/>
          </a:xfrm>
        </p:spPr>
        <p:txBody>
          <a:bodyPr>
            <a:normAutofit fontScale="90000"/>
          </a:bodyPr>
          <a:lstStyle/>
          <a:p>
            <a:r>
              <a:rPr lang="en-US" altLang="zh-TW" dirty="0" smtClean="0">
                <a:ea typeface="新細明體" pitchFamily="18" charset="-120"/>
              </a:rPr>
              <a:t>A Good Learning Plan is…?</a:t>
            </a:r>
            <a:br>
              <a:rPr lang="en-US" altLang="zh-TW" dirty="0" smtClean="0">
                <a:ea typeface="新細明體" pitchFamily="18" charset="-120"/>
              </a:rPr>
            </a:br>
            <a:r>
              <a:rPr lang="en-US" altLang="zh-TW" dirty="0">
                <a:ea typeface="新細明體" pitchFamily="18" charset="-120"/>
              </a:rPr>
              <a:t/>
            </a:r>
            <a:br>
              <a:rPr lang="en-US" altLang="zh-TW" dirty="0">
                <a:ea typeface="新細明體" pitchFamily="18" charset="-120"/>
              </a:rPr>
            </a:br>
            <a:r>
              <a:rPr lang="en-US" altLang="zh-TW" sz="2800" b="0" dirty="0" smtClean="0">
                <a:solidFill>
                  <a:schemeClr val="tx1"/>
                </a:solidFill>
                <a:ea typeface="新細明體" pitchFamily="18" charset="-120"/>
              </a:rPr>
              <a:t>Discuss with your neighbor for 2-3 minutes</a:t>
            </a:r>
            <a:endParaRPr lang="en-US" altLang="zh-TW" sz="2800" b="0" dirty="0">
              <a:solidFill>
                <a:schemeClr val="tx1"/>
              </a:solidFill>
              <a:ea typeface="新細明體" pitchFamily="18" charset="-12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0359C2D4-6E34-4C3F-90D3-B12669D68DFB}" type="slidenum">
              <a:rPr lang="zh-TW" altLang="en-US"/>
              <a:pPr/>
              <a:t>19</a:t>
            </a:fld>
            <a:endParaRPr lang="en-US" altLang="zh-TW"/>
          </a:p>
        </p:txBody>
      </p:sp>
      <p:sp>
        <p:nvSpPr>
          <p:cNvPr id="47106" name="Rectangle 2"/>
          <p:cNvSpPr>
            <a:spLocks noGrp="1" noChangeArrowheads="1"/>
          </p:cNvSpPr>
          <p:nvPr>
            <p:ph type="title"/>
          </p:nvPr>
        </p:nvSpPr>
        <p:spPr/>
        <p:txBody>
          <a:bodyPr/>
          <a:lstStyle/>
          <a:p>
            <a:r>
              <a:rPr lang="en-US" altLang="zh-TW">
                <a:ea typeface="新細明體" pitchFamily="18" charset="-120"/>
              </a:rPr>
              <a:t>Learning Plans</a:t>
            </a:r>
          </a:p>
        </p:txBody>
      </p:sp>
      <p:sp>
        <p:nvSpPr>
          <p:cNvPr id="47107" name="Rectangle 3"/>
          <p:cNvSpPr>
            <a:spLocks noGrp="1" noChangeArrowheads="1"/>
          </p:cNvSpPr>
          <p:nvPr>
            <p:ph type="body" idx="1"/>
          </p:nvPr>
        </p:nvSpPr>
        <p:spPr/>
        <p:txBody>
          <a:bodyPr/>
          <a:lstStyle/>
          <a:p>
            <a:pPr>
              <a:spcBef>
                <a:spcPct val="50000"/>
              </a:spcBef>
            </a:pPr>
            <a:r>
              <a:rPr lang="en-US" altLang="zh-TW">
                <a:ea typeface="新細明體" pitchFamily="18" charset="-120"/>
              </a:rPr>
              <a:t>Articulate specific goals and strategies</a:t>
            </a:r>
          </a:p>
          <a:p>
            <a:pPr>
              <a:spcBef>
                <a:spcPct val="50000"/>
              </a:spcBef>
            </a:pPr>
            <a:r>
              <a:rPr lang="en-US" altLang="zh-TW">
                <a:ea typeface="新細明體" pitchFamily="18" charset="-120"/>
              </a:rPr>
              <a:t>Include both teacher and learner goals</a:t>
            </a:r>
          </a:p>
          <a:p>
            <a:pPr>
              <a:spcBef>
                <a:spcPct val="50000"/>
              </a:spcBef>
            </a:pPr>
            <a:r>
              <a:rPr lang="en-US" altLang="zh-TW">
                <a:ea typeface="新細明體" pitchFamily="18" charset="-120"/>
              </a:rPr>
              <a:t>Connect goals to methods for achievement</a:t>
            </a:r>
          </a:p>
          <a:p>
            <a:pPr>
              <a:spcBef>
                <a:spcPct val="50000"/>
              </a:spcBef>
            </a:pPr>
            <a:r>
              <a:rPr lang="en-US" altLang="zh-TW">
                <a:ea typeface="新細明體" pitchFamily="18" charset="-120"/>
              </a:rPr>
              <a:t>Outline the timeline</a:t>
            </a:r>
          </a:p>
          <a:p>
            <a:pPr>
              <a:spcBef>
                <a:spcPct val="50000"/>
              </a:spcBef>
            </a:pPr>
            <a:r>
              <a:rPr lang="en-US" altLang="zh-TW">
                <a:ea typeface="新細明體" pitchFamily="18" charset="-120"/>
              </a:rPr>
              <a:t>List evaluation methods </a:t>
            </a:r>
          </a:p>
          <a:p>
            <a:pPr>
              <a:spcBef>
                <a:spcPct val="50000"/>
              </a:spcBef>
            </a:pPr>
            <a:r>
              <a:rPr lang="en-US" altLang="zh-TW">
                <a:ea typeface="新細明體" pitchFamily="18" charset="-120"/>
              </a:rPr>
              <a:t>Describe evaluation criteria</a:t>
            </a:r>
          </a:p>
          <a:p>
            <a:endParaRPr lang="en-US" altLang="zh-TW">
              <a:ea typeface="新細明體" pitchFamily="18" charset="-120"/>
            </a:endParaRPr>
          </a:p>
          <a:p>
            <a:endParaRPr lang="zh-TW" altLang="en-US">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1BAC2DE3-CAD2-4AD6-8F47-4E7F5678CD28}" type="slidenum">
              <a:rPr lang="zh-TW" altLang="en-US"/>
              <a:pPr/>
              <a:t>2</a:t>
            </a:fld>
            <a:endParaRPr lang="en-US" altLang="zh-TW"/>
          </a:p>
        </p:txBody>
      </p:sp>
      <p:sp>
        <p:nvSpPr>
          <p:cNvPr id="3074" name="Rectangle 2"/>
          <p:cNvSpPr>
            <a:spLocks noGrp="1" noChangeArrowheads="1"/>
          </p:cNvSpPr>
          <p:nvPr>
            <p:ph type="title"/>
          </p:nvPr>
        </p:nvSpPr>
        <p:spPr/>
        <p:txBody>
          <a:bodyPr/>
          <a:lstStyle/>
          <a:p>
            <a:r>
              <a:rPr lang="en-US" altLang="zh-TW" dirty="0" smtClean="0">
                <a:ea typeface="新細明體" pitchFamily="18" charset="-120"/>
              </a:rPr>
              <a:t>I. Objectives for assess learners need</a:t>
            </a:r>
            <a:endParaRPr lang="en-US" altLang="zh-TW" dirty="0">
              <a:ea typeface="新細明體" pitchFamily="18" charset="-120"/>
            </a:endParaRPr>
          </a:p>
        </p:txBody>
      </p:sp>
      <p:sp>
        <p:nvSpPr>
          <p:cNvPr id="3075" name="Rectangle 3"/>
          <p:cNvSpPr>
            <a:spLocks noGrp="1" noChangeArrowheads="1"/>
          </p:cNvSpPr>
          <p:nvPr>
            <p:ph type="body" idx="1"/>
          </p:nvPr>
        </p:nvSpPr>
        <p:spPr>
          <a:xfrm>
            <a:off x="609441" y="1986111"/>
            <a:ext cx="10969943" cy="4467225"/>
          </a:xfrm>
        </p:spPr>
        <p:txBody>
          <a:bodyPr/>
          <a:lstStyle/>
          <a:p>
            <a:pPr>
              <a:buFont typeface="Arial" charset="0"/>
              <a:buNone/>
            </a:pPr>
            <a:r>
              <a:rPr lang="en-US" altLang="zh-TW" i="1" dirty="0">
                <a:ea typeface="新細明體" pitchFamily="18" charset="-120"/>
              </a:rPr>
              <a:t>At the end of this workshop, participants will:</a:t>
            </a:r>
          </a:p>
          <a:p>
            <a:r>
              <a:rPr lang="en-US" altLang="zh-TW" dirty="0">
                <a:ea typeface="新細明體" pitchFamily="18" charset="-120"/>
              </a:rPr>
              <a:t>Describe challenges faced by IMS and the impact on their learning</a:t>
            </a:r>
          </a:p>
          <a:p>
            <a:r>
              <a:rPr lang="en-US" altLang="zh-TW" dirty="0">
                <a:ea typeface="新細明體" pitchFamily="18" charset="-120"/>
              </a:rPr>
              <a:t>List different approaches and tools useful in helping determine learner </a:t>
            </a:r>
            <a:r>
              <a:rPr lang="en-US" altLang="zh-TW" dirty="0" smtClean="0">
                <a:ea typeface="新細明體" pitchFamily="18" charset="-120"/>
              </a:rPr>
              <a:t>needs</a:t>
            </a:r>
            <a:endParaRPr lang="en-US" altLang="zh-TW" dirty="0">
              <a:ea typeface="新細明體" pitchFamily="18" charset="-12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74F5E4E4-30CE-4D8B-AFF0-3287A117F7C1}" type="slidenum">
              <a:rPr lang="zh-TW" altLang="en-US"/>
              <a:pPr/>
              <a:t>20</a:t>
            </a:fld>
            <a:endParaRPr lang="en-US" altLang="zh-TW"/>
          </a:p>
        </p:txBody>
      </p:sp>
      <p:sp>
        <p:nvSpPr>
          <p:cNvPr id="26626" name="Rectangle 2"/>
          <p:cNvSpPr>
            <a:spLocks noGrp="1" noChangeArrowheads="1"/>
          </p:cNvSpPr>
          <p:nvPr>
            <p:ph type="title"/>
          </p:nvPr>
        </p:nvSpPr>
        <p:spPr/>
        <p:txBody>
          <a:bodyPr/>
          <a:lstStyle/>
          <a:p>
            <a:r>
              <a:rPr lang="en-US" altLang="zh-TW">
                <a:ea typeface="新細明體" pitchFamily="18" charset="-120"/>
              </a:rPr>
              <a:t>Teaching Tips</a:t>
            </a:r>
          </a:p>
        </p:txBody>
      </p:sp>
      <p:sp>
        <p:nvSpPr>
          <p:cNvPr id="26627" name="Rectangle 3"/>
          <p:cNvSpPr>
            <a:spLocks noGrp="1" noChangeArrowheads="1"/>
          </p:cNvSpPr>
          <p:nvPr>
            <p:ph type="body" idx="1"/>
          </p:nvPr>
        </p:nvSpPr>
        <p:spPr/>
        <p:txBody>
          <a:bodyPr/>
          <a:lstStyle/>
          <a:p>
            <a:pPr>
              <a:spcBef>
                <a:spcPct val="50000"/>
              </a:spcBef>
            </a:pPr>
            <a:r>
              <a:rPr lang="en-US" altLang="zh-TW">
                <a:ea typeface="新細明體" pitchFamily="18" charset="-120"/>
              </a:rPr>
              <a:t>Ensure that the learning program is built on clearly defined objectives</a:t>
            </a:r>
          </a:p>
          <a:p>
            <a:pPr>
              <a:spcBef>
                <a:spcPct val="50000"/>
              </a:spcBef>
            </a:pPr>
            <a:r>
              <a:rPr lang="en-US" altLang="zh-TW">
                <a:ea typeface="新細明體" pitchFamily="18" charset="-120"/>
              </a:rPr>
              <a:t>Plan ahead to make any necessary modifications to the placement</a:t>
            </a:r>
          </a:p>
          <a:p>
            <a:pPr>
              <a:spcBef>
                <a:spcPct val="50000"/>
              </a:spcBef>
            </a:pPr>
            <a:r>
              <a:rPr lang="en-US" altLang="zh-TW">
                <a:ea typeface="新細明體" pitchFamily="18" charset="-120"/>
              </a:rPr>
              <a:t>Be creative to supplement the clinical experience</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5288A6F2-8793-404C-9D17-794F9FD6242D}" type="slidenum">
              <a:rPr lang="zh-TW" altLang="en-US"/>
              <a:pPr/>
              <a:t>21</a:t>
            </a:fld>
            <a:endParaRPr lang="en-US" altLang="zh-TW"/>
          </a:p>
        </p:txBody>
      </p:sp>
      <p:sp>
        <p:nvSpPr>
          <p:cNvPr id="49154" name="Rectangle 2"/>
          <p:cNvSpPr>
            <a:spLocks noGrp="1" noChangeArrowheads="1"/>
          </p:cNvSpPr>
          <p:nvPr>
            <p:ph type="title"/>
          </p:nvPr>
        </p:nvSpPr>
        <p:spPr/>
        <p:txBody>
          <a:bodyPr/>
          <a:lstStyle/>
          <a:p>
            <a:r>
              <a:rPr lang="en-US" altLang="zh-TW">
                <a:ea typeface="新細明體" pitchFamily="18" charset="-120"/>
              </a:rPr>
              <a:t>You Are Meeting With an IMG…</a:t>
            </a:r>
          </a:p>
        </p:txBody>
      </p:sp>
      <p:sp>
        <p:nvSpPr>
          <p:cNvPr id="49155" name="Rectangle 3"/>
          <p:cNvSpPr>
            <a:spLocks noGrp="1" noChangeArrowheads="1"/>
          </p:cNvSpPr>
          <p:nvPr>
            <p:ph type="body" idx="1"/>
          </p:nvPr>
        </p:nvSpPr>
        <p:spPr/>
        <p:txBody>
          <a:bodyPr>
            <a:normAutofit lnSpcReduction="10000"/>
          </a:bodyPr>
          <a:lstStyle/>
          <a:p>
            <a:pPr>
              <a:buFont typeface="Arial" charset="0"/>
              <a:buNone/>
            </a:pPr>
            <a:endParaRPr lang="zh-TW" altLang="en-US" i="1" dirty="0">
              <a:ea typeface="新細明體" pitchFamily="18" charset="-120"/>
            </a:endParaRPr>
          </a:p>
          <a:p>
            <a:pPr>
              <a:buFont typeface="Arial" charset="0"/>
              <a:buNone/>
            </a:pPr>
            <a:r>
              <a:rPr lang="en-US" altLang="zh-TW" i="1" dirty="0">
                <a:ea typeface="新細明體" pitchFamily="18" charset="-120"/>
              </a:rPr>
              <a:t>To discuss and agree on a learning plan</a:t>
            </a:r>
            <a:r>
              <a:rPr lang="en-US" altLang="zh-TW" i="1" dirty="0" smtClean="0">
                <a:ea typeface="新細明體" pitchFamily="18" charset="-120"/>
              </a:rPr>
              <a:t>…</a:t>
            </a:r>
            <a:endParaRPr lang="en-US" altLang="zh-TW" i="1" dirty="0">
              <a:ea typeface="新細明體" pitchFamily="18" charset="-120"/>
            </a:endParaRPr>
          </a:p>
          <a:p>
            <a:pPr>
              <a:buFont typeface="Arial" charset="0"/>
              <a:buNone/>
            </a:pPr>
            <a:endParaRPr lang="en-US" altLang="zh-TW" i="1" dirty="0" smtClean="0">
              <a:ea typeface="新細明體" pitchFamily="18" charset="-120"/>
            </a:endParaRPr>
          </a:p>
          <a:p>
            <a:pPr>
              <a:buNone/>
            </a:pPr>
            <a:r>
              <a:rPr lang="en-US" altLang="zh-TW" dirty="0" smtClean="0">
                <a:ea typeface="新細明體" pitchFamily="18" charset="-120"/>
              </a:rPr>
              <a:t>	A: Teacher</a:t>
            </a:r>
          </a:p>
          <a:p>
            <a:pPr>
              <a:buNone/>
            </a:pPr>
            <a:r>
              <a:rPr lang="en-US" altLang="zh-TW" dirty="0" smtClean="0">
                <a:ea typeface="新細明體" pitchFamily="18" charset="-120"/>
              </a:rPr>
              <a:t>	B: International student</a:t>
            </a:r>
          </a:p>
          <a:p>
            <a:pPr>
              <a:buNone/>
            </a:pPr>
            <a:r>
              <a:rPr lang="en-US" altLang="zh-TW" dirty="0" smtClean="0">
                <a:ea typeface="新細明體" pitchFamily="18" charset="-120"/>
              </a:rPr>
              <a:t>	C: Observer</a:t>
            </a:r>
          </a:p>
          <a:p>
            <a:pPr>
              <a:buNone/>
            </a:pPr>
            <a:endParaRPr lang="en-US" altLang="zh-TW" dirty="0" smtClean="0">
              <a:ea typeface="新細明體" pitchFamily="18" charset="-120"/>
            </a:endParaRPr>
          </a:p>
          <a:p>
            <a:pPr>
              <a:buNone/>
            </a:pPr>
            <a:r>
              <a:rPr lang="en-US" altLang="zh-TW" dirty="0" smtClean="0">
                <a:ea typeface="新細明體" pitchFamily="18" charset="-120"/>
              </a:rPr>
              <a:t>	10 min for this session</a:t>
            </a:r>
            <a:endParaRPr lang="en-US" altLang="zh-TW" i="1" dirty="0">
              <a:ea typeface="新細明體" pitchFamily="18" charset="-120"/>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endParaRPr lang="zh-TW" altLang="en-US"/>
          </a:p>
          <a:p>
            <a:fld id="{0F57BED3-AECC-454E-9BCB-5C89E3100C6D}" type="slidenum">
              <a:rPr lang="zh-TW" altLang="en-US"/>
              <a:pPr/>
              <a:t>22</a:t>
            </a:fld>
            <a:endParaRPr lang="en-US" altLang="zh-TW"/>
          </a:p>
        </p:txBody>
      </p:sp>
      <p:sp>
        <p:nvSpPr>
          <p:cNvPr id="30722" name="Rectangle 2"/>
          <p:cNvSpPr>
            <a:spLocks noGrp="1" noChangeArrowheads="1"/>
          </p:cNvSpPr>
          <p:nvPr>
            <p:ph type="title"/>
          </p:nvPr>
        </p:nvSpPr>
        <p:spPr/>
        <p:txBody>
          <a:bodyPr/>
          <a:lstStyle/>
          <a:p>
            <a:r>
              <a:rPr lang="en-US" altLang="zh-TW">
                <a:ea typeface="新細明體" pitchFamily="18" charset="-120"/>
              </a:rPr>
              <a:t>In </a:t>
            </a:r>
            <a:r>
              <a:rPr lang="en-US" altLang="zh-TW" smtClean="0">
                <a:ea typeface="新細明體" pitchFamily="18" charset="-120"/>
              </a:rPr>
              <a:t>Summary</a:t>
            </a:r>
            <a:endParaRPr lang="en-US" altLang="zh-TW">
              <a:ea typeface="新細明體" pitchFamily="18" charset="-120"/>
            </a:endParaRPr>
          </a:p>
        </p:txBody>
      </p:sp>
      <p:sp>
        <p:nvSpPr>
          <p:cNvPr id="30724" name="Rectangle 4"/>
          <p:cNvSpPr>
            <a:spLocks noGrp="1" noChangeArrowheads="1"/>
          </p:cNvSpPr>
          <p:nvPr>
            <p:ph type="body" sz="half" idx="1"/>
          </p:nvPr>
        </p:nvSpPr>
        <p:spPr/>
        <p:txBody>
          <a:bodyPr/>
          <a:lstStyle/>
          <a:p>
            <a:pPr>
              <a:spcBef>
                <a:spcPct val="50000"/>
              </a:spcBef>
            </a:pPr>
            <a:r>
              <a:rPr lang="en-US" altLang="zh-TW" sz="2400">
                <a:ea typeface="新細明體" pitchFamily="18" charset="-120"/>
              </a:rPr>
              <a:t>Understand the IMG’s incoming experiences</a:t>
            </a:r>
          </a:p>
          <a:p>
            <a:pPr>
              <a:spcBef>
                <a:spcPct val="50000"/>
              </a:spcBef>
            </a:pPr>
            <a:r>
              <a:rPr lang="en-US" altLang="zh-TW" sz="2400">
                <a:ea typeface="新細明體" pitchFamily="18" charset="-120"/>
              </a:rPr>
              <a:t>Assess needs iteratively in multiple domains</a:t>
            </a:r>
          </a:p>
          <a:p>
            <a:pPr>
              <a:spcBef>
                <a:spcPct val="50000"/>
              </a:spcBef>
            </a:pPr>
            <a:r>
              <a:rPr lang="en-US" altLang="zh-TW" sz="2400">
                <a:ea typeface="新細明體" pitchFamily="18" charset="-120"/>
              </a:rPr>
              <a:t>Clarify roles and expectations</a:t>
            </a:r>
          </a:p>
          <a:p>
            <a:pPr>
              <a:spcBef>
                <a:spcPct val="50000"/>
              </a:spcBef>
            </a:pPr>
            <a:r>
              <a:rPr lang="en-US" altLang="zh-TW" sz="2400">
                <a:ea typeface="新細明體" pitchFamily="18" charset="-120"/>
              </a:rPr>
              <a:t>Customize learning experiences </a:t>
            </a:r>
          </a:p>
          <a:p>
            <a:endParaRPr lang="en-US" altLang="zh-TW" sz="2400">
              <a:ea typeface="新細明體" pitchFamily="18" charset="-120"/>
            </a:endParaRPr>
          </a:p>
          <a:p>
            <a:endParaRPr lang="en-US" altLang="zh-TW" sz="2400">
              <a:ea typeface="新細明體" pitchFamily="18" charset="-120"/>
            </a:endParaRPr>
          </a:p>
          <a:p>
            <a:endParaRPr lang="zh-TW" altLang="en-US" sz="2400">
              <a:ea typeface="新細明體" pitchFamily="18" charset="-120"/>
            </a:endParaRPr>
          </a:p>
        </p:txBody>
      </p:sp>
      <p:sp>
        <p:nvSpPr>
          <p:cNvPr id="30725" name="Rectangle 5"/>
          <p:cNvSpPr>
            <a:spLocks noGrp="1" noChangeArrowheads="1"/>
          </p:cNvSpPr>
          <p:nvPr>
            <p:ph type="body" sz="half" idx="2"/>
          </p:nvPr>
        </p:nvSpPr>
        <p:spPr/>
        <p:txBody>
          <a:bodyPr/>
          <a:lstStyle/>
          <a:p>
            <a:pPr>
              <a:spcBef>
                <a:spcPct val="50000"/>
              </a:spcBef>
            </a:pPr>
            <a:r>
              <a:rPr lang="en-US" altLang="zh-TW" sz="2400">
                <a:ea typeface="新細明體" pitchFamily="18" charset="-120"/>
              </a:rPr>
              <a:t>Portfolios, narratives, discussions</a:t>
            </a:r>
          </a:p>
          <a:p>
            <a:pPr>
              <a:spcBef>
                <a:spcPct val="50000"/>
              </a:spcBef>
            </a:pPr>
            <a:r>
              <a:rPr lang="en-US" altLang="zh-TW" sz="2400">
                <a:ea typeface="新細明體" pitchFamily="18" charset="-120"/>
              </a:rPr>
              <a:t>Planned review times &amp; “on the fly” teaching</a:t>
            </a:r>
          </a:p>
          <a:p>
            <a:pPr>
              <a:spcBef>
                <a:spcPct val="50000"/>
              </a:spcBef>
            </a:pPr>
            <a:r>
              <a:rPr lang="en-US" altLang="zh-TW" sz="2400">
                <a:ea typeface="新細明體" pitchFamily="18" charset="-120"/>
              </a:rPr>
              <a:t>Discussion, written learning plan</a:t>
            </a:r>
          </a:p>
          <a:p>
            <a:pPr>
              <a:spcBef>
                <a:spcPct val="50000"/>
              </a:spcBef>
            </a:pPr>
            <a:r>
              <a:rPr lang="en-US" altLang="zh-TW" sz="2400">
                <a:ea typeface="新細明體" pitchFamily="18" charset="-120"/>
              </a:rPr>
              <a:t>Self study, readings, modified rotations</a:t>
            </a:r>
          </a:p>
          <a:p>
            <a:endParaRPr lang="zh-TW" altLang="en-US" sz="2400">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2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A44E04C7-E198-4AE2-AD36-5013ABB5A0E0}" type="slidenum">
              <a:rPr lang="zh-TW" altLang="en-US"/>
              <a:pPr/>
              <a:t>3</a:t>
            </a:fld>
            <a:endParaRPr lang="en-US" altLang="zh-TW"/>
          </a:p>
        </p:txBody>
      </p:sp>
      <p:sp>
        <p:nvSpPr>
          <p:cNvPr id="4098" name="Rectangle 2"/>
          <p:cNvSpPr>
            <a:spLocks noGrp="1" noChangeArrowheads="1"/>
          </p:cNvSpPr>
          <p:nvPr>
            <p:ph type="title"/>
          </p:nvPr>
        </p:nvSpPr>
        <p:spPr/>
        <p:txBody>
          <a:bodyPr/>
          <a:lstStyle/>
          <a:p>
            <a:r>
              <a:rPr lang="en-US" altLang="zh-TW" dirty="0">
                <a:ea typeface="新細明體" pitchFamily="18" charset="-120"/>
              </a:rPr>
              <a:t>Why Is It Important to Assess the IMS Learning Needs?</a:t>
            </a:r>
          </a:p>
        </p:txBody>
      </p:sp>
      <p:sp>
        <p:nvSpPr>
          <p:cNvPr id="4099" name="Rectangle 3"/>
          <p:cNvSpPr>
            <a:spLocks noGrp="1" noChangeArrowheads="1"/>
          </p:cNvSpPr>
          <p:nvPr>
            <p:ph type="body" idx="1"/>
          </p:nvPr>
        </p:nvSpPr>
        <p:spPr>
          <a:xfrm>
            <a:off x="1522413" y="2194519"/>
            <a:ext cx="9134391" cy="4114801"/>
          </a:xfrm>
        </p:spPr>
        <p:txBody>
          <a:bodyPr/>
          <a:lstStyle/>
          <a:p>
            <a:pPr>
              <a:spcBef>
                <a:spcPct val="50000"/>
              </a:spcBef>
            </a:pPr>
            <a:r>
              <a:rPr lang="en-US" altLang="zh-TW" dirty="0">
                <a:ea typeface="新細明體" pitchFamily="18" charset="-120"/>
              </a:rPr>
              <a:t>Teachers’ usual assumptions about international</a:t>
            </a:r>
            <a:r>
              <a:rPr lang="zh-TW" altLang="en-US" dirty="0">
                <a:ea typeface="新細明體" pitchFamily="18" charset="-120"/>
              </a:rPr>
              <a:t> </a:t>
            </a:r>
            <a:r>
              <a:rPr lang="en-US" altLang="zh-TW" dirty="0">
                <a:ea typeface="新細明體" pitchFamily="18" charset="-120"/>
              </a:rPr>
              <a:t>medical students may not hold true.</a:t>
            </a:r>
          </a:p>
          <a:p>
            <a:pPr>
              <a:spcBef>
                <a:spcPct val="50000"/>
              </a:spcBef>
            </a:pPr>
            <a:r>
              <a:rPr lang="en-US" altLang="zh-TW" dirty="0">
                <a:ea typeface="新細明體" pitchFamily="18" charset="-120"/>
              </a:rPr>
              <a:t>Time efficiency!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2698E3AF-188B-4339-A3A1-C74CEF953848}" type="slidenum">
              <a:rPr lang="zh-TW" altLang="en-US"/>
              <a:pPr/>
              <a:t>4</a:t>
            </a:fld>
            <a:endParaRPr lang="en-US" altLang="zh-TW"/>
          </a:p>
        </p:txBody>
      </p:sp>
      <p:sp>
        <p:nvSpPr>
          <p:cNvPr id="7170" name="Rectangle 2"/>
          <p:cNvSpPr>
            <a:spLocks noGrp="1" noChangeArrowheads="1"/>
          </p:cNvSpPr>
          <p:nvPr>
            <p:ph type="title"/>
          </p:nvPr>
        </p:nvSpPr>
        <p:spPr>
          <a:xfrm>
            <a:off x="609441" y="274638"/>
            <a:ext cx="11579384" cy="1020762"/>
          </a:xfrm>
        </p:spPr>
        <p:txBody>
          <a:bodyPr/>
          <a:lstStyle/>
          <a:p>
            <a:r>
              <a:rPr lang="en-US" altLang="zh-TW">
                <a:ea typeface="新細明體" pitchFamily="18" charset="-120"/>
              </a:rPr>
              <a:t>What to assess?</a:t>
            </a:r>
          </a:p>
        </p:txBody>
      </p:sp>
      <p:sp>
        <p:nvSpPr>
          <p:cNvPr id="7171" name="Rectangle 3"/>
          <p:cNvSpPr>
            <a:spLocks noGrp="1" noChangeArrowheads="1"/>
          </p:cNvSpPr>
          <p:nvPr>
            <p:ph type="body" idx="1"/>
          </p:nvPr>
        </p:nvSpPr>
        <p:spPr/>
        <p:txBody>
          <a:bodyPr/>
          <a:lstStyle/>
          <a:p>
            <a:pPr>
              <a:spcBef>
                <a:spcPct val="50000"/>
              </a:spcBef>
            </a:pPr>
            <a:r>
              <a:rPr lang="en-US" altLang="zh-TW">
                <a:ea typeface="新細明體" pitchFamily="18" charset="-120"/>
              </a:rPr>
              <a:t>Personal loss</a:t>
            </a:r>
          </a:p>
          <a:p>
            <a:pPr>
              <a:spcBef>
                <a:spcPct val="50000"/>
              </a:spcBef>
            </a:pPr>
            <a:r>
              <a:rPr lang="en-US" altLang="zh-TW">
                <a:ea typeface="新細明體" pitchFamily="18" charset="-120"/>
              </a:rPr>
              <a:t>Previous training</a:t>
            </a:r>
          </a:p>
          <a:p>
            <a:pPr>
              <a:spcBef>
                <a:spcPct val="50000"/>
              </a:spcBef>
            </a:pPr>
            <a:r>
              <a:rPr lang="en-US" altLang="zh-TW">
                <a:ea typeface="新細明體" pitchFamily="18" charset="-120"/>
              </a:rPr>
              <a:t>Cultural differences</a:t>
            </a:r>
          </a:p>
          <a:p>
            <a:pPr>
              <a:spcBef>
                <a:spcPct val="50000"/>
              </a:spcBef>
            </a:pPr>
            <a:r>
              <a:rPr lang="en-US" altLang="zh-TW">
                <a:ea typeface="新細明體" pitchFamily="18" charset="-120"/>
              </a:rPr>
              <a:t>Knowledge base, clinical skills</a:t>
            </a:r>
          </a:p>
          <a:p>
            <a:pPr>
              <a:spcBef>
                <a:spcPct val="50000"/>
              </a:spcBef>
              <a:buFont typeface="Arial" charset="0"/>
              <a:buNone/>
            </a:pPr>
            <a:r>
              <a:rPr lang="en-US" altLang="zh-TW">
                <a:ea typeface="新細明體" pitchFamily="18" charset="-12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3"/>
          <p:cNvSpPr>
            <a:spLocks noGrp="1"/>
          </p:cNvSpPr>
          <p:nvPr>
            <p:ph type="dt" sz="half" idx="10"/>
          </p:nvPr>
        </p:nvSpPr>
        <p:spPr/>
        <p:txBody>
          <a:bodyPr/>
          <a:lstStyle/>
          <a:p>
            <a:endParaRPr lang="zh-TW" altLang="en-US"/>
          </a:p>
          <a:p>
            <a:fld id="{956DE9E9-71F4-4AA9-B8C8-AACDE8812067}" type="slidenum">
              <a:rPr lang="zh-TW" altLang="en-US"/>
              <a:pPr/>
              <a:t>5</a:t>
            </a:fld>
            <a:endParaRPr lang="en-US" altLang="zh-TW"/>
          </a:p>
        </p:txBody>
      </p:sp>
      <p:sp>
        <p:nvSpPr>
          <p:cNvPr id="52226" name="Rectangle 2"/>
          <p:cNvSpPr>
            <a:spLocks noGrp="1" noChangeArrowheads="1"/>
          </p:cNvSpPr>
          <p:nvPr>
            <p:ph type="title"/>
          </p:nvPr>
        </p:nvSpPr>
        <p:spPr/>
        <p:txBody>
          <a:bodyPr/>
          <a:lstStyle/>
          <a:p>
            <a:r>
              <a:rPr lang="en-US" altLang="zh-TW">
                <a:ea typeface="新細明體" pitchFamily="18" charset="-120"/>
              </a:rPr>
              <a:t>From an IMG’s Story… personal loss</a:t>
            </a:r>
          </a:p>
        </p:txBody>
      </p:sp>
      <p:sp>
        <p:nvSpPr>
          <p:cNvPr id="52227" name="Rectangle 3"/>
          <p:cNvSpPr>
            <a:spLocks noGrp="1" noChangeArrowheads="1"/>
          </p:cNvSpPr>
          <p:nvPr>
            <p:ph type="body" idx="1"/>
          </p:nvPr>
        </p:nvSpPr>
        <p:spPr/>
        <p:txBody>
          <a:bodyPr/>
          <a:lstStyle/>
          <a:p>
            <a:pPr algn="ctr">
              <a:buFont typeface="Arial" charset="0"/>
              <a:buNone/>
            </a:pPr>
            <a:r>
              <a:rPr lang="zh-TW" altLang="en-US" dirty="0">
                <a:ea typeface="新細明體" pitchFamily="18" charset="-120"/>
              </a:rPr>
              <a:t>	</a:t>
            </a:r>
          </a:p>
          <a:p>
            <a:pPr algn="ctr">
              <a:buFont typeface="Arial" charset="0"/>
              <a:buNone/>
            </a:pPr>
            <a:r>
              <a:rPr lang="zh-TW" altLang="en-US" i="1" dirty="0">
                <a:ea typeface="新細明體" pitchFamily="18" charset="-120"/>
              </a:rPr>
              <a:t>“</a:t>
            </a:r>
            <a:r>
              <a:rPr lang="en-US" altLang="zh-TW" i="1" dirty="0">
                <a:ea typeface="新細明體" pitchFamily="18" charset="-120"/>
              </a:rPr>
              <a:t>I felt small and insignificant. I felt like a number. I felt angry. </a:t>
            </a:r>
            <a:r>
              <a:rPr lang="en-US" altLang="zh-TW" i="1" dirty="0" smtClean="0">
                <a:ea typeface="新細明體" pitchFamily="18" charset="-120"/>
              </a:rPr>
              <a:t>I </a:t>
            </a:r>
            <a:r>
              <a:rPr lang="en-US" altLang="zh-TW" i="1" dirty="0">
                <a:ea typeface="新細明體" pitchFamily="18" charset="-120"/>
              </a:rPr>
              <a:t>was lonely, frustrated and angry. I felt locked out of society. I felt that I was contributing nothing.”</a:t>
            </a:r>
          </a:p>
        </p:txBody>
      </p:sp>
      <p:sp>
        <p:nvSpPr>
          <p:cNvPr id="52228" name="Text Box 4"/>
          <p:cNvSpPr txBox="1">
            <a:spLocks noChangeArrowheads="1"/>
          </p:cNvSpPr>
          <p:nvPr/>
        </p:nvSpPr>
        <p:spPr bwMode="auto">
          <a:xfrm>
            <a:off x="5999189" y="5229225"/>
            <a:ext cx="5760066" cy="749300"/>
          </a:xfrm>
          <a:prstGeom prst="rect">
            <a:avLst/>
          </a:prstGeom>
          <a:noFill/>
          <a:ln w="9525">
            <a:noFill/>
            <a:miter lim="800000"/>
            <a:headEnd/>
            <a:tailEnd/>
          </a:ln>
          <a:effectLst/>
        </p:spPr>
        <p:txBody>
          <a:bodyPr>
            <a:spAutoFit/>
          </a:bodyPr>
          <a:lstStyle/>
          <a:p>
            <a:pPr algn="r">
              <a:spcBef>
                <a:spcPct val="50000"/>
              </a:spcBef>
            </a:pPr>
            <a:r>
              <a:rPr lang="zh-TW" altLang="en-US" sz="1600">
                <a:ea typeface="新細明體" pitchFamily="18" charset="-120"/>
              </a:rPr>
              <a:t>“</a:t>
            </a:r>
            <a:r>
              <a:rPr lang="en-US" altLang="zh-TW" sz="1600">
                <a:ea typeface="新細明體" pitchFamily="18" charset="-120"/>
              </a:rPr>
              <a:t>The IMG Experience” (Appendix H)</a:t>
            </a:r>
          </a:p>
          <a:p>
            <a:pPr>
              <a:spcBef>
                <a:spcPct val="50000"/>
              </a:spcBef>
            </a:pPr>
            <a:endParaRPr lang="zh-TW" altLang="en-US">
              <a:ea typeface="新細明體" pitchFamily="18" charset="-12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9747314F-092A-49CD-A965-CD9F68C03632}" type="slidenum">
              <a:rPr lang="zh-TW" altLang="en-US"/>
              <a:pPr/>
              <a:t>6</a:t>
            </a:fld>
            <a:endParaRPr lang="en-US" altLang="zh-TW"/>
          </a:p>
        </p:txBody>
      </p:sp>
      <p:sp>
        <p:nvSpPr>
          <p:cNvPr id="55298" name="Rectangle 2"/>
          <p:cNvSpPr>
            <a:spLocks noGrp="1" noChangeArrowheads="1"/>
          </p:cNvSpPr>
          <p:nvPr>
            <p:ph type="title"/>
          </p:nvPr>
        </p:nvSpPr>
        <p:spPr/>
        <p:txBody>
          <a:bodyPr/>
          <a:lstStyle/>
          <a:p>
            <a:r>
              <a:rPr lang="en-US" altLang="zh-TW" sz="2800">
                <a:ea typeface="新細明體" pitchFamily="18" charset="-120"/>
              </a:rPr>
              <a:t>Areas of Potential Strength – previous training</a:t>
            </a:r>
          </a:p>
        </p:txBody>
      </p:sp>
      <p:sp>
        <p:nvSpPr>
          <p:cNvPr id="55299" name="Rectangle 3"/>
          <p:cNvSpPr>
            <a:spLocks noGrp="1" noChangeArrowheads="1"/>
          </p:cNvSpPr>
          <p:nvPr>
            <p:ph type="body" idx="1"/>
          </p:nvPr>
        </p:nvSpPr>
        <p:spPr/>
        <p:txBody>
          <a:bodyPr/>
          <a:lstStyle/>
          <a:p>
            <a:pPr>
              <a:spcBef>
                <a:spcPct val="50000"/>
              </a:spcBef>
            </a:pPr>
            <a:r>
              <a:rPr lang="en-US" altLang="zh-TW">
                <a:ea typeface="新細明體" pitchFamily="18" charset="-120"/>
              </a:rPr>
              <a:t>Depth of clinical experience</a:t>
            </a:r>
          </a:p>
          <a:p>
            <a:pPr>
              <a:spcBef>
                <a:spcPct val="50000"/>
              </a:spcBef>
            </a:pPr>
            <a:r>
              <a:rPr lang="en-US" altLang="zh-TW">
                <a:ea typeface="新細明體" pitchFamily="18" charset="-120"/>
              </a:rPr>
              <a:t>Familiarity with less commonly seen conditions</a:t>
            </a:r>
          </a:p>
          <a:p>
            <a:pPr>
              <a:spcBef>
                <a:spcPct val="50000"/>
              </a:spcBef>
            </a:pPr>
            <a:r>
              <a:rPr lang="en-US" altLang="zh-TW">
                <a:ea typeface="新細明體" pitchFamily="18" charset="-120"/>
              </a:rPr>
              <a:t>Clinically skilled – less reliance on diagnostics</a:t>
            </a:r>
          </a:p>
          <a:p>
            <a:pPr>
              <a:spcBef>
                <a:spcPct val="50000"/>
              </a:spcBef>
            </a:pPr>
            <a:r>
              <a:rPr lang="en-US" altLang="zh-TW">
                <a:ea typeface="新細明體" pitchFamily="18" charset="-120"/>
              </a:rPr>
              <a:t>Professionally mature</a:t>
            </a:r>
          </a:p>
          <a:p>
            <a:pPr>
              <a:spcBef>
                <a:spcPct val="50000"/>
              </a:spcBef>
              <a:buFont typeface="Arial" charset="0"/>
              <a:buNone/>
            </a:pPr>
            <a:r>
              <a:rPr lang="en-US" altLang="zh-TW">
                <a:ea typeface="新細明體" pitchFamily="18" charset="-120"/>
              </a:rPr>
              <a:t> </a:t>
            </a:r>
          </a:p>
          <a:p>
            <a:pPr>
              <a:spcBef>
                <a:spcPct val="50000"/>
              </a:spcBef>
            </a:pPr>
            <a:endParaRPr lang="zh-TW" altLang="en-US">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AB4351FA-0F82-496D-9455-A27D77313F90}" type="slidenum">
              <a:rPr lang="zh-TW" altLang="en-US"/>
              <a:pPr/>
              <a:t>7</a:t>
            </a:fld>
            <a:endParaRPr lang="en-US" altLang="zh-TW"/>
          </a:p>
        </p:txBody>
      </p:sp>
      <p:sp>
        <p:nvSpPr>
          <p:cNvPr id="17410" name="Rectangle 2"/>
          <p:cNvSpPr>
            <a:spLocks noGrp="1" noChangeArrowheads="1"/>
          </p:cNvSpPr>
          <p:nvPr>
            <p:ph type="title"/>
          </p:nvPr>
        </p:nvSpPr>
        <p:spPr/>
        <p:txBody>
          <a:bodyPr/>
          <a:lstStyle/>
          <a:p>
            <a:r>
              <a:rPr lang="en-US" altLang="zh-TW" sz="2800">
                <a:ea typeface="新細明體" pitchFamily="18" charset="-120"/>
              </a:rPr>
              <a:t>Areas of Potential Need – cultural differences</a:t>
            </a:r>
          </a:p>
        </p:txBody>
      </p:sp>
      <p:sp>
        <p:nvSpPr>
          <p:cNvPr id="17411" name="Rectangle 3"/>
          <p:cNvSpPr>
            <a:spLocks noGrp="1" noChangeArrowheads="1"/>
          </p:cNvSpPr>
          <p:nvPr>
            <p:ph type="body" idx="1"/>
          </p:nvPr>
        </p:nvSpPr>
        <p:spPr/>
        <p:txBody>
          <a:bodyPr/>
          <a:lstStyle/>
          <a:p>
            <a:pPr>
              <a:spcBef>
                <a:spcPct val="50000"/>
              </a:spcBef>
            </a:pPr>
            <a:r>
              <a:rPr lang="en-US" altLang="zh-TW" dirty="0" smtClean="0">
                <a:ea typeface="新細明體" pitchFamily="18" charset="-120"/>
              </a:rPr>
              <a:t>History-taking in some areas (sexual, psychosocial areas)</a:t>
            </a:r>
          </a:p>
          <a:p>
            <a:pPr>
              <a:spcBef>
                <a:spcPct val="50000"/>
              </a:spcBef>
            </a:pPr>
            <a:r>
              <a:rPr lang="en-US" altLang="zh-TW" smtClean="0">
                <a:ea typeface="新細明體" pitchFamily="18" charset="-120"/>
              </a:rPr>
              <a:t>Patient-centered </a:t>
            </a:r>
            <a:r>
              <a:rPr lang="en-US" altLang="zh-TW" dirty="0">
                <a:ea typeface="新細明體" pitchFamily="18" charset="-120"/>
              </a:rPr>
              <a:t>care and partnership</a:t>
            </a:r>
          </a:p>
          <a:p>
            <a:pPr>
              <a:spcBef>
                <a:spcPct val="50000"/>
              </a:spcBef>
            </a:pPr>
            <a:r>
              <a:rPr lang="en-US" altLang="zh-TW" dirty="0">
                <a:ea typeface="新細明體" pitchFamily="18" charset="-120"/>
              </a:rPr>
              <a:t>Ethical decision-making</a:t>
            </a:r>
          </a:p>
          <a:p>
            <a:pPr>
              <a:spcBef>
                <a:spcPct val="50000"/>
              </a:spcBef>
            </a:pPr>
            <a:r>
              <a:rPr lang="en-US" altLang="zh-TW" dirty="0">
                <a:ea typeface="新細明體" pitchFamily="18" charset="-120"/>
              </a:rPr>
              <a:t>Evidence-based </a:t>
            </a:r>
            <a:r>
              <a:rPr lang="en-US" altLang="zh-TW" dirty="0" smtClean="0">
                <a:ea typeface="新細明體" pitchFamily="18" charset="-120"/>
              </a:rPr>
              <a:t>medicine</a:t>
            </a:r>
            <a:endParaRPr lang="en-US" altLang="zh-TW" dirty="0">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4367709F-7C48-489A-A7D2-BCE1C76DEDAD}" type="slidenum">
              <a:rPr lang="zh-TW" altLang="en-US"/>
              <a:pPr/>
              <a:t>8</a:t>
            </a:fld>
            <a:endParaRPr lang="en-US" altLang="zh-TW"/>
          </a:p>
        </p:txBody>
      </p:sp>
      <p:sp>
        <p:nvSpPr>
          <p:cNvPr id="9218" name="Rectangle 2"/>
          <p:cNvSpPr>
            <a:spLocks noGrp="1" noChangeArrowheads="1"/>
          </p:cNvSpPr>
          <p:nvPr>
            <p:ph type="title"/>
          </p:nvPr>
        </p:nvSpPr>
        <p:spPr/>
        <p:txBody>
          <a:bodyPr/>
          <a:lstStyle/>
          <a:p>
            <a:r>
              <a:rPr lang="en-US" altLang="zh-TW">
                <a:ea typeface="新細明體" pitchFamily="18" charset="-120"/>
              </a:rPr>
              <a:t>Assessing Tips</a:t>
            </a:r>
          </a:p>
        </p:txBody>
      </p:sp>
      <p:sp>
        <p:nvSpPr>
          <p:cNvPr id="9219" name="Rectangle 3"/>
          <p:cNvSpPr>
            <a:spLocks noGrp="1" noChangeArrowheads="1"/>
          </p:cNvSpPr>
          <p:nvPr>
            <p:ph type="body" idx="1"/>
          </p:nvPr>
        </p:nvSpPr>
        <p:spPr>
          <a:xfrm>
            <a:off x="609442" y="1600201"/>
            <a:ext cx="11340263" cy="4525963"/>
          </a:xfrm>
        </p:spPr>
        <p:txBody>
          <a:bodyPr/>
          <a:lstStyle/>
          <a:p>
            <a:pPr>
              <a:spcBef>
                <a:spcPct val="50000"/>
              </a:spcBef>
            </a:pPr>
            <a:r>
              <a:rPr lang="en-US" altLang="zh-TW">
                <a:ea typeface="新細明體" pitchFamily="18" charset="-120"/>
              </a:rPr>
              <a:t>Take time to understand the IMG’s personal story </a:t>
            </a:r>
          </a:p>
          <a:p>
            <a:pPr>
              <a:spcBef>
                <a:spcPct val="50000"/>
              </a:spcBef>
            </a:pPr>
            <a:r>
              <a:rPr lang="en-US" altLang="zh-TW">
                <a:ea typeface="新細明體" pitchFamily="18" charset="-120"/>
              </a:rPr>
              <a:t>Clarify previous experiences</a:t>
            </a:r>
          </a:p>
          <a:p>
            <a:pPr>
              <a:spcBef>
                <a:spcPct val="50000"/>
              </a:spcBef>
            </a:pPr>
            <a:r>
              <a:rPr lang="en-US" altLang="zh-TW">
                <a:ea typeface="新細明體" pitchFamily="18" charset="-120"/>
              </a:rPr>
              <a:t>Work to gain an understanding of cultural differences for the IMG</a:t>
            </a:r>
          </a:p>
          <a:p>
            <a:pPr>
              <a:spcBef>
                <a:spcPct val="50000"/>
              </a:spcBef>
            </a:pPr>
            <a:r>
              <a:rPr lang="en-US" altLang="zh-TW">
                <a:ea typeface="新細明體" pitchFamily="18" charset="-120"/>
              </a:rPr>
              <a:t>Assess incoming knowledge and skills systematically</a:t>
            </a:r>
          </a:p>
          <a:p>
            <a:pPr>
              <a:spcBef>
                <a:spcPct val="50000"/>
              </a:spcBef>
            </a:pPr>
            <a:endParaRPr lang="zh-TW" altLang="en-US">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a:p>
          <a:p>
            <a:fld id="{8A7B49F4-2AD4-4D59-BCB3-85847F77B094}" type="slidenum">
              <a:rPr lang="zh-TW" altLang="en-US"/>
              <a:pPr/>
              <a:t>9</a:t>
            </a:fld>
            <a:endParaRPr lang="en-US" altLang="zh-TW"/>
          </a:p>
        </p:txBody>
      </p:sp>
      <p:sp>
        <p:nvSpPr>
          <p:cNvPr id="12290" name="Rectangle 2"/>
          <p:cNvSpPr>
            <a:spLocks noGrp="1" noChangeArrowheads="1"/>
          </p:cNvSpPr>
          <p:nvPr>
            <p:ph type="title"/>
          </p:nvPr>
        </p:nvSpPr>
        <p:spPr>
          <a:xfrm>
            <a:off x="609441" y="274638"/>
            <a:ext cx="11579384" cy="1020762"/>
          </a:xfrm>
        </p:spPr>
        <p:txBody>
          <a:bodyPr/>
          <a:lstStyle/>
          <a:p>
            <a:r>
              <a:rPr lang="en-US" altLang="zh-TW">
                <a:ea typeface="新細明體" pitchFamily="18" charset="-120"/>
              </a:rPr>
              <a:t>Strategies for Assessing Learning Needs</a:t>
            </a:r>
          </a:p>
        </p:txBody>
      </p:sp>
      <p:sp>
        <p:nvSpPr>
          <p:cNvPr id="12291" name="Rectangle 3"/>
          <p:cNvSpPr>
            <a:spLocks noGrp="1" noChangeArrowheads="1"/>
          </p:cNvSpPr>
          <p:nvPr>
            <p:ph type="body" idx="1"/>
          </p:nvPr>
        </p:nvSpPr>
        <p:spPr/>
        <p:txBody>
          <a:bodyPr/>
          <a:lstStyle/>
          <a:p>
            <a:pPr>
              <a:spcBef>
                <a:spcPct val="50000"/>
              </a:spcBef>
            </a:pPr>
            <a:r>
              <a:rPr lang="en-US" altLang="zh-TW">
                <a:ea typeface="新細明體" pitchFamily="18" charset="-120"/>
              </a:rPr>
              <a:t>Assessing learner needs must be an ongoing process </a:t>
            </a:r>
          </a:p>
          <a:p>
            <a:pPr>
              <a:spcBef>
                <a:spcPct val="50000"/>
              </a:spcBef>
            </a:pPr>
            <a:r>
              <a:rPr lang="en-US" altLang="zh-TW">
                <a:ea typeface="新細明體" pitchFamily="18" charset="-120"/>
              </a:rPr>
              <a:t>Multiple assessments done across a variety of dimensions provide the best information</a:t>
            </a:r>
          </a:p>
          <a:p>
            <a:pPr>
              <a:spcBef>
                <a:spcPct val="50000"/>
              </a:spcBef>
            </a:pPr>
            <a:r>
              <a:rPr lang="en-US" altLang="zh-TW">
                <a:ea typeface="新細明體" pitchFamily="18" charset="-120"/>
              </a:rPr>
              <a:t>Assessing learner needs can save time in the long run</a:t>
            </a:r>
          </a:p>
          <a:p>
            <a:pPr>
              <a:spcBef>
                <a:spcPct val="50000"/>
              </a:spcBef>
            </a:pPr>
            <a:endParaRPr lang="zh-TW" altLang="en-US">
              <a:ea typeface="新細明體" pitchFamily="18" charset="-12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E257D54-B65D-4775-8A47-BF76CA13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數位藍色隧道簡報 (寬螢幕)</Template>
  <TotalTime>0</TotalTime>
  <Words>3086</Words>
  <Application>Microsoft Office PowerPoint</Application>
  <PresentationFormat>自訂</PresentationFormat>
  <Paragraphs>238</Paragraphs>
  <Slides>22</Slides>
  <Notes>20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Digital Blue Tunnel 16x9</vt:lpstr>
      <vt:lpstr>I. Assess learners need </vt:lpstr>
      <vt:lpstr>I. Objectives for assess learners need</vt:lpstr>
      <vt:lpstr>Why Is It Important to Assess the IMS Learning Needs?</vt:lpstr>
      <vt:lpstr>What to assess?</vt:lpstr>
      <vt:lpstr>From an IMG’s Story… personal loss</vt:lpstr>
      <vt:lpstr>Areas of Potential Strength – previous training</vt:lpstr>
      <vt:lpstr>Areas of Potential Need – cultural differences</vt:lpstr>
      <vt:lpstr>Assessing Tips</vt:lpstr>
      <vt:lpstr>Strategies for Assessing Learning Needs</vt:lpstr>
      <vt:lpstr>Strategies for Assessing Learning Needs</vt:lpstr>
      <vt:lpstr>投影片 11</vt:lpstr>
      <vt:lpstr>Teaching Tips</vt:lpstr>
      <vt:lpstr>Let’s talk…</vt:lpstr>
      <vt:lpstr>Establishing Mutual Expectations</vt:lpstr>
      <vt:lpstr>What Are YOUR Clinical Expectations of Your Learners?</vt:lpstr>
      <vt:lpstr>Teaching Tips</vt:lpstr>
      <vt:lpstr>Tailoring Teaching Programs</vt:lpstr>
      <vt:lpstr>A Good Learning Plan is…?  Discuss with your neighbor for 2-3 minutes</vt:lpstr>
      <vt:lpstr>Learning Plans</vt:lpstr>
      <vt:lpstr>Teaching Tips</vt:lpstr>
      <vt:lpstr>You Are Meeting With an IMG…</vt:lpstr>
      <vt:lpstr>In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2015-06-26T16:00:44Z</dcterms:created>
  <dcterms:modified xsi:type="dcterms:W3CDTF">2015-08-12T03:46:12Z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